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7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9144000" cy="5143500" type="screen16x9"/>
  <p:notesSz cx="7099300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6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4613" cy="737346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Верхний колонтитул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1" name="Дата 2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C11F9B-1060-4D3F-B9FA-6A85827B4052}" type="datetime1">
              <a:rPr lang="zh-CN" altLang="en-US"/>
              <a:pPr>
                <a:defRPr/>
              </a:pPr>
              <a:t>2018/9/10</a:t>
            </a:fld>
            <a:endParaRPr lang="ru-RU" altLang="zh-CN" sz="1200"/>
          </a:p>
        </p:txBody>
      </p:sp>
      <p:sp>
        <p:nvSpPr>
          <p:cNvPr id="27652" name="Образ слайда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479425" y="1279525"/>
            <a:ext cx="6140450" cy="3454400"/>
          </a:xfrm>
          <a:prstGeom prst="rect">
            <a:avLst/>
          </a:prstGeom>
          <a:noFill/>
          <a:ln w="12700">
            <a:noFill/>
            <a:bevel/>
            <a:headEnd/>
            <a:tailEnd/>
          </a:ln>
        </p:spPr>
      </p:sp>
      <p:sp>
        <p:nvSpPr>
          <p:cNvPr id="2053" name="Заметки 4"/>
          <p:cNvSpPr>
            <a:spLocks noGrp="1" noRot="1" noChangeAspect="1" noChangeArrowheads="1"/>
          </p:cNvSpPr>
          <p:nvPr/>
        </p:nvSpPr>
        <p:spPr bwMode="auto">
          <a:xfrm>
            <a:off x="709613" y="4926013"/>
            <a:ext cx="56800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zh-CN" smtClean="0"/>
              <a:t>Образец текста</a:t>
            </a:r>
          </a:p>
          <a:p>
            <a:pPr>
              <a:defRPr/>
            </a:pPr>
            <a:r>
              <a:rPr lang="ru-RU" altLang="zh-CN" smtClean="0"/>
              <a:t>Второй уровень</a:t>
            </a:r>
          </a:p>
          <a:p>
            <a:pPr>
              <a:defRPr/>
            </a:pPr>
            <a:r>
              <a:rPr lang="ru-RU" altLang="zh-CN" smtClean="0"/>
              <a:t>Третий уровень</a:t>
            </a:r>
          </a:p>
          <a:p>
            <a:pPr>
              <a:defRPr/>
            </a:pPr>
            <a:r>
              <a:rPr lang="ru-RU" altLang="zh-CN" smtClean="0"/>
              <a:t>Четвертый уровень</a:t>
            </a:r>
          </a:p>
          <a:p>
            <a:pPr>
              <a:defRPr/>
            </a:pPr>
            <a:r>
              <a:rPr lang="ru-RU" altLang="zh-CN" smtClean="0"/>
              <a:t>Пятый уровень</a:t>
            </a:r>
          </a:p>
        </p:txBody>
      </p:sp>
      <p:sp>
        <p:nvSpPr>
          <p:cNvPr id="2054" name="Нижний колонтитул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5" name="Номер слайда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mtClean="0"/>
            </a:lvl1pPr>
          </a:lstStyle>
          <a:p>
            <a:pPr>
              <a:defRPr/>
            </a:pPr>
            <a:fld id="{AB147C15-6DE0-4BBB-BB15-21AF65E6B8F7}" type="slidenum">
              <a:rPr lang="ru-RU" altLang="zh-CN"/>
              <a:pPr>
                <a:defRPr/>
              </a:pPr>
              <a:t>‹#›</a:t>
            </a:fld>
            <a:endParaRPr lang="ru-RU" altLang="zh-CN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2B3C-F26D-4934-BC6B-67194298ADA6}" type="datetime1">
              <a:rPr lang="zh-CN" altLang="en-US"/>
              <a:pPr>
                <a:defRPr/>
              </a:pPr>
              <a:t>2018/9/10</a:t>
            </a:fld>
            <a:endParaRPr lang="ru-RU" altLang="zh-CN" sz="180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9B09AB-0203-418E-8C60-4A2BF0E524AA}" type="slidenum">
              <a:rPr lang="ru-RU" altLang="zh-CN"/>
              <a:pPr>
                <a:defRPr/>
              </a:pPr>
              <a:t>‹#›</a:t>
            </a:fld>
            <a:endParaRPr lang="ru-RU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0EBEC-3984-41EF-8B4E-868116F072A7}" type="datetime1">
              <a:rPr lang="zh-CN" altLang="en-US"/>
              <a:pPr>
                <a:defRPr/>
              </a:pPr>
              <a:t>2018/9/10</a:t>
            </a:fld>
            <a:endParaRPr lang="ru-RU" altLang="zh-CN" sz="180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7D0407-A073-426A-9AE7-89B024D6D082}" type="slidenum">
              <a:rPr lang="ru-RU" altLang="zh-CN"/>
              <a:pPr>
                <a:defRPr/>
              </a:pPr>
              <a:t>‹#›</a:t>
            </a:fld>
            <a:endParaRPr lang="ru-RU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08E21-049B-43AC-88D9-A1FD6C36F0C4}" type="datetime1">
              <a:rPr lang="zh-CN" altLang="en-US"/>
              <a:pPr>
                <a:defRPr/>
              </a:pPr>
              <a:t>2018/9/10</a:t>
            </a:fld>
            <a:endParaRPr lang="ru-RU" altLang="zh-CN" sz="180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A5BA7E-D503-4B93-B89D-B4D7F8F45C2E}" type="slidenum">
              <a:rPr lang="ru-RU" altLang="zh-CN"/>
              <a:pPr>
                <a:defRPr/>
              </a:pPr>
              <a:t>‹#›</a:t>
            </a:fld>
            <a:endParaRPr lang="ru-RU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69228-45DB-42E1-B3F8-3E2E931A0DBC}" type="datetime1">
              <a:rPr lang="zh-CN" altLang="en-US"/>
              <a:pPr>
                <a:defRPr/>
              </a:pPr>
              <a:t>2018/9/10</a:t>
            </a:fld>
            <a:endParaRPr lang="ru-RU" altLang="zh-CN" sz="1800">
              <a:solidFill>
                <a:schemeClr val="tx1"/>
              </a:solidFill>
            </a:endParaRPr>
          </a:p>
        </p:txBody>
      </p:sp>
      <p:sp>
        <p:nvSpPr>
          <p:cNvPr id="4" name="Нижний колонтитул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2DED33-4338-41A4-8A66-C682188C1853}" type="slidenum">
              <a:rPr lang="ru-RU" altLang="zh-CN"/>
              <a:pPr>
                <a:defRPr/>
              </a:pPr>
              <a:t>‹#›</a:t>
            </a:fld>
            <a:endParaRPr lang="ru-RU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5DFB0-F846-4BB3-9586-BCD84F2475EA}" type="datetime1">
              <a:rPr lang="zh-CN" altLang="en-US"/>
              <a:pPr>
                <a:defRPr/>
              </a:pPr>
              <a:t>2018/9/10</a:t>
            </a:fld>
            <a:endParaRPr lang="ru-RU" altLang="zh-CN" sz="180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77552-B0A4-4423-B523-1D3EC55109B5}" type="slidenum">
              <a:rPr lang="ru-RU" altLang="zh-CN"/>
              <a:pPr>
                <a:defRPr/>
              </a:pPr>
              <a:t>‹#›</a:t>
            </a:fld>
            <a:endParaRPr lang="ru-RU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92247-2D71-4D12-8CA9-5793AB3DCA47}" type="datetime1">
              <a:rPr lang="zh-CN" altLang="en-US"/>
              <a:pPr>
                <a:defRPr/>
              </a:pPr>
              <a:t>2018/9/10</a:t>
            </a:fld>
            <a:endParaRPr lang="ru-RU" altLang="zh-CN" sz="180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EF8183-18C6-4313-87C3-A6B6BC1C5BE4}" type="slidenum">
              <a:rPr lang="ru-RU" altLang="zh-CN"/>
              <a:pPr>
                <a:defRPr/>
              </a:pPr>
              <a:t>‹#›</a:t>
            </a:fld>
            <a:endParaRPr lang="ru-RU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E5A29-D1F8-4923-88F8-0F75425C6461}" type="datetime1">
              <a:rPr lang="zh-CN" altLang="en-US"/>
              <a:pPr>
                <a:defRPr/>
              </a:pPr>
              <a:t>2018/9/10</a:t>
            </a:fld>
            <a:endParaRPr lang="ru-RU" altLang="zh-CN" sz="1800">
              <a:solidFill>
                <a:schemeClr val="tx1"/>
              </a:solidFill>
            </a:endParaRPr>
          </a:p>
        </p:txBody>
      </p:sp>
      <p:sp>
        <p:nvSpPr>
          <p:cNvPr id="6" name="Нижний колонтитул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101131-91EC-4FA0-B6A0-0ABB0ED18DA8}" type="slidenum">
              <a:rPr lang="ru-RU" altLang="zh-CN"/>
              <a:pPr>
                <a:defRPr/>
              </a:pPr>
              <a:t>‹#›</a:t>
            </a:fld>
            <a:endParaRPr lang="ru-RU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403B7-80A6-4D59-9B04-0ACB3D1B75F8}" type="datetime1">
              <a:rPr lang="zh-CN" altLang="en-US"/>
              <a:pPr>
                <a:defRPr/>
              </a:pPr>
              <a:t>2018/9/10</a:t>
            </a:fld>
            <a:endParaRPr lang="ru-RU" altLang="zh-CN" sz="1800">
              <a:solidFill>
                <a:schemeClr val="tx1"/>
              </a:solidFill>
            </a:endParaRPr>
          </a:p>
        </p:txBody>
      </p:sp>
      <p:sp>
        <p:nvSpPr>
          <p:cNvPr id="8" name="Нижний колонтитул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234DCA-CB3C-4C09-9A94-4DDB77EDF1F1}" type="slidenum">
              <a:rPr lang="ru-RU" altLang="zh-CN"/>
              <a:pPr>
                <a:defRPr/>
              </a:pPr>
              <a:t>‹#›</a:t>
            </a:fld>
            <a:endParaRPr lang="ru-RU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F6CC9-5AD1-4731-80AF-DDC515D47523}" type="datetime1">
              <a:rPr lang="zh-CN" altLang="en-US"/>
              <a:pPr>
                <a:defRPr/>
              </a:pPr>
              <a:t>2018/9/10</a:t>
            </a:fld>
            <a:endParaRPr lang="ru-RU" altLang="zh-CN" sz="1800">
              <a:solidFill>
                <a:schemeClr val="tx1"/>
              </a:solidFill>
            </a:endParaRPr>
          </a:p>
        </p:txBody>
      </p:sp>
      <p:sp>
        <p:nvSpPr>
          <p:cNvPr id="4" name="Нижний колонтитул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F33F3-F21D-45B3-9944-1CBDD0322C50}" type="slidenum">
              <a:rPr lang="ru-RU" altLang="zh-CN"/>
              <a:pPr>
                <a:defRPr/>
              </a:pPr>
              <a:t>‹#›</a:t>
            </a:fld>
            <a:endParaRPr lang="ru-RU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533B7-BFCB-444D-AD5D-DF7846208038}" type="datetime1">
              <a:rPr lang="zh-CN" altLang="en-US"/>
              <a:pPr>
                <a:defRPr/>
              </a:pPr>
              <a:t>2018/9/10</a:t>
            </a:fld>
            <a:endParaRPr lang="ru-RU" altLang="zh-CN" sz="1800">
              <a:solidFill>
                <a:schemeClr val="tx1"/>
              </a:solidFill>
            </a:endParaRPr>
          </a:p>
        </p:txBody>
      </p:sp>
      <p:sp>
        <p:nvSpPr>
          <p:cNvPr id="3" name="Нижний колонтитул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228D73-7430-42B4-B763-8888146C40E3}" type="slidenum">
              <a:rPr lang="ru-RU" altLang="zh-CN"/>
              <a:pPr>
                <a:defRPr/>
              </a:pPr>
              <a:t>‹#›</a:t>
            </a:fld>
            <a:endParaRPr lang="ru-RU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BC9C2-D7F8-4A53-9EBE-4054FC2132AA}" type="datetime1">
              <a:rPr lang="zh-CN" altLang="en-US"/>
              <a:pPr>
                <a:defRPr/>
              </a:pPr>
              <a:t>2018/9/10</a:t>
            </a:fld>
            <a:endParaRPr lang="ru-RU" altLang="zh-CN" sz="1800">
              <a:solidFill>
                <a:schemeClr val="tx1"/>
              </a:solidFill>
            </a:endParaRPr>
          </a:p>
        </p:txBody>
      </p:sp>
      <p:sp>
        <p:nvSpPr>
          <p:cNvPr id="6" name="Нижний колонтитул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508B6F-4C61-4494-A800-BDFB185A9D7B}" type="slidenum">
              <a:rPr lang="ru-RU" altLang="zh-CN"/>
              <a:pPr>
                <a:defRPr/>
              </a:pPr>
              <a:t>‹#›</a:t>
            </a:fld>
            <a:endParaRPr lang="ru-RU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>
              <a:sym typeface="Calibri" panose="020F0502020204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1DD2D-151E-48B6-95FC-9DD91E22F8B9}" type="datetime1">
              <a:rPr lang="zh-CN" altLang="en-US"/>
              <a:pPr>
                <a:defRPr/>
              </a:pPr>
              <a:t>2018/9/10</a:t>
            </a:fld>
            <a:endParaRPr lang="ru-RU" altLang="zh-CN" sz="1800">
              <a:solidFill>
                <a:schemeClr val="tx1"/>
              </a:solidFill>
            </a:endParaRPr>
          </a:p>
        </p:txBody>
      </p:sp>
      <p:sp>
        <p:nvSpPr>
          <p:cNvPr id="6" name="Нижний колонтитул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DF9DBC-13E2-4FF6-83DD-5C159CB6CEE1}" type="slidenum">
              <a:rPr lang="ru-RU" altLang="zh-CN"/>
              <a:pPr>
                <a:defRPr/>
              </a:pPr>
              <a:t>‹#›</a:t>
            </a:fld>
            <a:endParaRPr lang="ru-RU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>
                <a:sym typeface="Calibri" pitchFamily="34" charset="0"/>
              </a:rPr>
              <a:t>Образец заголовка</a:t>
            </a:r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>
                <a:sym typeface="Calibri" pitchFamily="34" charset="0"/>
              </a:rPr>
              <a:t>Образец текста</a:t>
            </a:r>
          </a:p>
          <a:p>
            <a:pPr lvl="1"/>
            <a:r>
              <a:rPr lang="ru-RU" altLang="zh-CN" smtClean="0">
                <a:sym typeface="Calibri" pitchFamily="34" charset="0"/>
              </a:rPr>
              <a:t>Второй уровень</a:t>
            </a:r>
          </a:p>
          <a:p>
            <a:pPr lvl="2"/>
            <a:r>
              <a:rPr lang="ru-RU" altLang="zh-CN" smtClean="0">
                <a:sym typeface="Calibri" pitchFamily="34" charset="0"/>
              </a:rPr>
              <a:t>Третий уровень</a:t>
            </a:r>
          </a:p>
          <a:p>
            <a:pPr lvl="3"/>
            <a:r>
              <a:rPr lang="ru-RU" altLang="zh-CN" smtClean="0">
                <a:sym typeface="Calibri" pitchFamily="34" charset="0"/>
              </a:rPr>
              <a:t>Четвертый уровень</a:t>
            </a:r>
          </a:p>
          <a:p>
            <a:pPr lvl="4"/>
            <a:r>
              <a:rPr lang="ru-RU" altLang="zh-CN" smtClean="0">
                <a:sym typeface="Calibri" pitchFamily="34" charset="0"/>
              </a:rPr>
              <a:t>Пятый уровень</a:t>
            </a:r>
          </a:p>
        </p:txBody>
      </p:sp>
      <p:sp>
        <p:nvSpPr>
          <p:cNvPr id="1028" name="Дата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37E32E-344B-4F03-AC8C-85EA626C4BFE}" type="datetime1">
              <a:rPr lang="zh-CN" altLang="en-US"/>
              <a:pPr>
                <a:defRPr/>
              </a:pPr>
              <a:t>2018/9/10</a:t>
            </a:fld>
            <a:endParaRPr lang="ru-RU" altLang="zh-CN" sz="1800">
              <a:solidFill>
                <a:schemeClr val="tx1"/>
              </a:solidFill>
            </a:endParaRPr>
          </a:p>
        </p:txBody>
      </p:sp>
      <p:sp>
        <p:nvSpPr>
          <p:cNvPr id="1029" name="Нижний колонтитул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Номер слайда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491B0F3-1D0F-4B93-A086-0D659DF33379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 descr="cover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466725" y="1587500"/>
            <a:ext cx="47879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altLang="en-US" sz="3000" b="1">
                <a:solidFill>
                  <a:srgbClr val="0E7154"/>
                </a:solidFill>
                <a:sym typeface="Arial" charset="0"/>
              </a:rPr>
              <a:t>Губернаторский кадровый проект</a:t>
            </a:r>
          </a:p>
          <a:p>
            <a:pPr eaLnBrk="1" hangingPunct="1">
              <a:buFont typeface="Arial" charset="0"/>
              <a:buNone/>
            </a:pPr>
            <a:endParaRPr lang="ru-RU" altLang="en-US" sz="1600" b="1">
              <a:solidFill>
                <a:srgbClr val="0E7154"/>
              </a:solidFill>
              <a:sym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altLang="en-US" sz="2000" b="1">
                <a:solidFill>
                  <a:srgbClr val="000000"/>
                </a:solidFill>
                <a:sym typeface="Arial" charset="0"/>
              </a:rPr>
              <a:t>«Лидеры Кубани: движение вверх!»</a:t>
            </a:r>
            <a:endParaRPr lang="ru-RU" altLang="en-US">
              <a:sym typeface="Calibri" pitchFamily="34" charset="0"/>
            </a:endParaRPr>
          </a:p>
        </p:txBody>
      </p:sp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0" y="2606675"/>
            <a:ext cx="269875" cy="612775"/>
          </a:xfrm>
          <a:prstGeom prst="rect">
            <a:avLst/>
          </a:prstGeom>
          <a:solidFill>
            <a:srgbClr val="EF8631"/>
          </a:solidFill>
          <a:ln w="254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ru-RU" altLang="ru-RU" b="1">
              <a:solidFill>
                <a:srgbClr val="FFFFFF"/>
              </a:solidFill>
              <a:sym typeface="Arial" charset="0"/>
            </a:endParaRPr>
          </a:p>
        </p:txBody>
      </p:sp>
      <p:sp>
        <p:nvSpPr>
          <p:cNvPr id="14341" name="Прямоугольник 1"/>
          <p:cNvSpPr>
            <a:spLocks noChangeArrowheads="1"/>
          </p:cNvSpPr>
          <p:nvPr/>
        </p:nvSpPr>
        <p:spPr bwMode="auto">
          <a:xfrm>
            <a:off x="395288" y="284163"/>
            <a:ext cx="3544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altLang="en-US" sz="1400" b="1">
                <a:solidFill>
                  <a:srgbClr val="7F7F7F"/>
                </a:solidFill>
                <a:sym typeface="Arial" charset="0"/>
              </a:rPr>
              <a:t>Управление кадровой политики </a:t>
            </a:r>
          </a:p>
          <a:p>
            <a:pPr eaLnBrk="1" hangingPunct="1">
              <a:buFont typeface="Arial" charset="0"/>
              <a:buNone/>
            </a:pPr>
            <a:r>
              <a:rPr lang="ru-RU" altLang="en-US" sz="1400" b="1">
                <a:solidFill>
                  <a:srgbClr val="7F7F7F"/>
                </a:solidFill>
                <a:sym typeface="Arial" charset="0"/>
              </a:rPr>
              <a:t>администрации Краснодарского края </a:t>
            </a:r>
            <a:endParaRPr lang="ru-RU" altLang="en-US">
              <a:sym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2" descr="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18075"/>
            <a:ext cx="91440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Заголовок 1"/>
          <p:cNvSpPr>
            <a:spLocks noChangeArrowheads="1"/>
          </p:cNvSpPr>
          <p:nvPr/>
        </p:nvSpPr>
        <p:spPr bwMode="auto">
          <a:xfrm>
            <a:off x="323850" y="700088"/>
            <a:ext cx="8083550" cy="804862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zh-CN" sz="2400" b="1">
                <a:solidFill>
                  <a:srgbClr val="EF8631"/>
                </a:solidFill>
                <a:sym typeface="Arial" charset="0"/>
              </a:rPr>
              <a:t>Каждый этап проекта </a:t>
            </a:r>
            <a:r>
              <a:rPr lang="ru-RU" altLang="zh-CN" sz="2400" b="1">
                <a:sym typeface="Arial" charset="0"/>
              </a:rPr>
              <a:t>даст новые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zh-CN" sz="2400" b="1">
                <a:sym typeface="Arial" charset="0"/>
              </a:rPr>
              <a:t>возможности для карьерного роста участников:</a:t>
            </a:r>
            <a:endParaRPr lang="ru-RU" altLang="zh-CN" sz="1600">
              <a:sym typeface="Arial" charset="0"/>
            </a:endParaRPr>
          </a:p>
        </p:txBody>
      </p:sp>
      <p:pic>
        <p:nvPicPr>
          <p:cNvPr id="23557" name="Рисунок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6913" y="185738"/>
            <a:ext cx="671512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Объект 2"/>
          <p:cNvSpPr>
            <a:spLocks noChangeArrowheads="1"/>
          </p:cNvSpPr>
          <p:nvPr/>
        </p:nvSpPr>
        <p:spPr bwMode="auto">
          <a:xfrm>
            <a:off x="395288" y="1708150"/>
            <a:ext cx="3097212" cy="3024188"/>
          </a:xfrm>
          <a:prstGeom prst="rect">
            <a:avLst/>
          </a:prstGeom>
          <a:solidFill>
            <a:srgbClr val="C0504D">
              <a:alpha val="50195"/>
            </a:srgbClr>
          </a:solidFill>
          <a:ln w="9525">
            <a:noFill/>
            <a:bevel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6000"/>
              </a:lnSpc>
              <a:buClr>
                <a:schemeClr val="tx2"/>
              </a:buClr>
              <a:buFont typeface="Arial" charset="0"/>
              <a:buNone/>
            </a:pPr>
            <a:r>
              <a:rPr lang="ru-RU" altLang="zh-CN" sz="1400" b="1">
                <a:solidFill>
                  <a:srgbClr val="000000"/>
                </a:solidFill>
                <a:sym typeface="Arial" charset="0"/>
              </a:rPr>
              <a:t>4. Финал в Краснодаре</a:t>
            </a:r>
          </a:p>
          <a:p>
            <a:pPr marL="228600" indent="-228600" eaLnBrk="1" hangingPunct="1">
              <a:lnSpc>
                <a:spcPct val="96000"/>
              </a:lnSpc>
              <a:buClr>
                <a:schemeClr val="tx2"/>
              </a:buClr>
              <a:buFont typeface="Arial" charset="0"/>
              <a:buNone/>
            </a:pPr>
            <a:endParaRPr lang="ru-RU" altLang="zh-CN" sz="1400">
              <a:solidFill>
                <a:srgbClr val="000000"/>
              </a:solidFill>
              <a:sym typeface="Arial" charset="0"/>
            </a:endParaRPr>
          </a:p>
          <a:p>
            <a:pPr marL="228600" indent="-228600" eaLnBrk="1" hangingPunct="1">
              <a:lnSpc>
                <a:spcPct val="96000"/>
              </a:lnSpc>
              <a:buClr>
                <a:schemeClr val="tx2"/>
              </a:buClr>
              <a:buFont typeface="Arial" charset="0"/>
              <a:buNone/>
            </a:pPr>
            <a:r>
              <a:rPr lang="ru-RU" altLang="zh-CN" sz="1400" b="1">
                <a:solidFill>
                  <a:schemeClr val="bg1"/>
                </a:solidFill>
                <a:sym typeface="Arial" charset="0"/>
              </a:rPr>
              <a:t>13.12-14.12</a:t>
            </a:r>
            <a:endParaRPr lang="ru-RU" altLang="zh-CN" sz="1400">
              <a:solidFill>
                <a:srgbClr val="000000"/>
              </a:solidFill>
              <a:sym typeface="Arial" charset="0"/>
            </a:endParaRPr>
          </a:p>
          <a:p>
            <a:pPr marL="228600" indent="-228600" eaLnBrk="1" hangingPunct="1">
              <a:lnSpc>
                <a:spcPct val="96000"/>
              </a:lnSpc>
              <a:buClr>
                <a:schemeClr val="tx2"/>
              </a:buClr>
              <a:buFont typeface="Arial" charset="0"/>
              <a:buNone/>
            </a:pPr>
            <a:r>
              <a:rPr lang="ru-RU" altLang="zh-CN" sz="1200" b="1">
                <a:solidFill>
                  <a:srgbClr val="000000"/>
                </a:solidFill>
                <a:sym typeface="Arial" charset="0"/>
              </a:rPr>
              <a:t>100 самых перспективных соискателей </a:t>
            </a:r>
            <a:r>
              <a:rPr lang="ru-RU" altLang="zh-CN" sz="1200">
                <a:solidFill>
                  <a:srgbClr val="000000"/>
                </a:solidFill>
                <a:sym typeface="Arial" charset="0"/>
              </a:rPr>
              <a:t>со всего Краснодарского края станут участниками интенсивного нетворкинга, встреч с экспертами и деловых игр, усилят лидерские навыки, получат опыт работы в команде и комплексную обратную связь от наставников</a:t>
            </a:r>
            <a:r>
              <a:rPr lang="ru-RU" altLang="zh-CN" sz="1200" b="1">
                <a:solidFill>
                  <a:srgbClr val="000000"/>
                </a:solidFill>
                <a:sym typeface="Arial" charset="0"/>
              </a:rPr>
              <a:t> </a:t>
            </a:r>
            <a:r>
              <a:rPr lang="ru-RU" altLang="zh-CN" sz="1200">
                <a:solidFill>
                  <a:srgbClr val="000000"/>
                </a:solidFill>
                <a:sym typeface="Arial" charset="0"/>
              </a:rPr>
              <a:t>проекта.</a:t>
            </a:r>
          </a:p>
          <a:p>
            <a:pPr marL="228600" indent="-228600" eaLnBrk="1" hangingPunct="1">
              <a:spcBef>
                <a:spcPts val="700"/>
              </a:spcBef>
              <a:buClr>
                <a:schemeClr val="tx2"/>
              </a:buClr>
              <a:buFont typeface="Arial" charset="0"/>
              <a:buNone/>
            </a:pPr>
            <a:endParaRPr lang="ru-RU" altLang="zh-CN" sz="11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3559" name="Объект 2"/>
          <p:cNvSpPr>
            <a:spLocks noChangeArrowheads="1"/>
          </p:cNvSpPr>
          <p:nvPr/>
        </p:nvSpPr>
        <p:spPr bwMode="auto">
          <a:xfrm>
            <a:off x="3563938" y="1708150"/>
            <a:ext cx="2312987" cy="3024188"/>
          </a:xfrm>
          <a:prstGeom prst="rect">
            <a:avLst/>
          </a:prstGeom>
          <a:solidFill>
            <a:srgbClr val="BFBFBF">
              <a:alpha val="50195"/>
            </a:srgbClr>
          </a:solidFill>
          <a:ln w="9525">
            <a:noFill/>
            <a:bevel/>
            <a:headEnd/>
            <a:tailEnd/>
          </a:ln>
        </p:spPr>
        <p:txBody>
          <a:bodyPr/>
          <a:lstStyle/>
          <a:p>
            <a:pPr marL="228600" indent="-228600" eaLnBrk="1" hangingPunct="1">
              <a:buClr>
                <a:schemeClr val="tx2"/>
              </a:buClr>
              <a:buFont typeface="Arial" charset="0"/>
              <a:buNone/>
            </a:pPr>
            <a:r>
              <a:rPr lang="ru-RU" altLang="zh-CN" sz="1400" b="1">
                <a:sym typeface="Arial" charset="0"/>
              </a:rPr>
              <a:t>5. Мониторинг </a:t>
            </a:r>
          </a:p>
          <a:p>
            <a:pPr marL="228600" indent="-228600" eaLnBrk="1" hangingPunct="1">
              <a:buClr>
                <a:schemeClr val="tx2"/>
              </a:buClr>
              <a:buFont typeface="Arial" charset="0"/>
              <a:buNone/>
            </a:pPr>
            <a:endParaRPr lang="ru-RU" altLang="zh-CN" sz="1400" b="1">
              <a:sym typeface="Arial" charset="0"/>
            </a:endParaRPr>
          </a:p>
          <a:p>
            <a:pPr marL="228600" indent="-228600" eaLnBrk="1" hangingPunct="1">
              <a:buClr>
                <a:schemeClr val="tx2"/>
              </a:buClr>
              <a:buFont typeface="Arial" charset="0"/>
              <a:buNone/>
            </a:pPr>
            <a:r>
              <a:rPr lang="ru-RU" altLang="zh-CN" sz="1200" b="1">
                <a:sym typeface="Arial" charset="0"/>
              </a:rPr>
              <a:t>2019 год</a:t>
            </a:r>
            <a:r>
              <a:rPr lang="ru-RU" altLang="zh-CN" sz="1400" b="1">
                <a:sym typeface="Arial" charset="0"/>
              </a:rPr>
              <a:t> </a:t>
            </a:r>
          </a:p>
          <a:p>
            <a:pPr marL="228600" indent="-228600" eaLnBrk="1" hangingPunct="1">
              <a:buClr>
                <a:schemeClr val="tx2"/>
              </a:buClr>
              <a:buFont typeface="Arial" charset="0"/>
              <a:buNone/>
            </a:pPr>
            <a:endParaRPr lang="ru-RU" altLang="zh-CN" sz="1400">
              <a:sym typeface="Arial" charset="0"/>
            </a:endParaRPr>
          </a:p>
          <a:p>
            <a:pPr marL="228600" indent="-228600" eaLnBrk="1" hangingPunct="1">
              <a:buClr>
                <a:schemeClr val="tx2"/>
              </a:buClr>
              <a:buFont typeface="Arial" charset="0"/>
              <a:buNone/>
            </a:pPr>
            <a:r>
              <a:rPr lang="ru-RU" altLang="zh-CN" sz="1200" b="1">
                <a:sym typeface="Arial" charset="0"/>
              </a:rPr>
              <a:t>Сопровождение, консалтинг победителей</a:t>
            </a:r>
            <a:r>
              <a:rPr lang="ru-RU" altLang="zh-CN" sz="1200">
                <a:sym typeface="Arial" charset="0"/>
              </a:rPr>
              <a:t>, лауреатов и участников проекта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2" descr="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18075"/>
            <a:ext cx="91440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5" descr="icon-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842963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Заголовок 1"/>
          <p:cNvSpPr>
            <a:spLocks noChangeArrowheads="1"/>
          </p:cNvSpPr>
          <p:nvPr/>
        </p:nvSpPr>
        <p:spPr bwMode="auto">
          <a:xfrm>
            <a:off x="879475" y="842963"/>
            <a:ext cx="8085138" cy="62865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zh-CN" sz="2800" b="1">
                <a:sym typeface="Arial" charset="0"/>
              </a:rPr>
              <a:t>В проекте будут выявлены качества: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altLang="zh-CN">
              <a:sym typeface="Arial" charset="0"/>
            </a:endParaRPr>
          </a:p>
        </p:txBody>
      </p:sp>
      <p:sp>
        <p:nvSpPr>
          <p:cNvPr id="24582" name="Прямоугольник 12"/>
          <p:cNvSpPr>
            <a:spLocks noChangeArrowheads="1"/>
          </p:cNvSpPr>
          <p:nvPr/>
        </p:nvSpPr>
        <p:spPr bwMode="auto">
          <a:xfrm>
            <a:off x="395288" y="1635125"/>
            <a:ext cx="8748712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ru-RU" altLang="zh-CN" sz="2400" b="1">
                <a:solidFill>
                  <a:srgbClr val="0E7154"/>
                </a:solidFill>
                <a:sym typeface="Arial" charset="0"/>
              </a:rPr>
              <a:t>Лидерские качества </a:t>
            </a:r>
            <a:endParaRPr lang="ru-RU" altLang="zh-CN" sz="2400" b="1">
              <a:solidFill>
                <a:srgbClr val="000000"/>
              </a:solidFill>
              <a:sym typeface="Arial" charset="0"/>
            </a:endParaRP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ru-RU" altLang="zh-CN" sz="2400" b="1">
                <a:solidFill>
                  <a:srgbClr val="3F3F3F"/>
                </a:solidFill>
                <a:sym typeface="Arial" charset="0"/>
              </a:rPr>
              <a:t>Нацеленность на результат</a:t>
            </a:r>
            <a:endParaRPr lang="ru-RU" altLang="zh-CN" sz="2400" b="1">
              <a:solidFill>
                <a:srgbClr val="000000"/>
              </a:solidFill>
              <a:sym typeface="Arial" charset="0"/>
            </a:endParaRP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ru-RU" altLang="zh-CN" sz="2400" b="1">
                <a:solidFill>
                  <a:srgbClr val="0E7154"/>
                </a:solidFill>
                <a:sym typeface="Arial" charset="0"/>
              </a:rPr>
              <a:t>Стратегическое мышление</a:t>
            </a:r>
            <a:endParaRPr lang="ru-RU" altLang="zh-CN" sz="2400" b="1">
              <a:solidFill>
                <a:srgbClr val="000000"/>
              </a:solidFill>
              <a:sym typeface="Arial" charset="0"/>
            </a:endParaRP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ru-RU" altLang="zh-CN" sz="2400" b="1">
                <a:solidFill>
                  <a:srgbClr val="3F3F3F"/>
                </a:solidFill>
                <a:sym typeface="Arial" charset="0"/>
              </a:rPr>
              <a:t>Умение работать в команде </a:t>
            </a: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ru-RU" altLang="zh-CN" sz="2400" b="1">
                <a:solidFill>
                  <a:srgbClr val="0E7154"/>
                </a:solidFill>
                <a:sym typeface="Arial" charset="0"/>
              </a:rPr>
              <a:t>Коммуникативные навыки</a:t>
            </a:r>
            <a:endParaRPr lang="ru-RU" altLang="zh-CN" sz="2400" b="1">
              <a:solidFill>
                <a:srgbClr val="000000"/>
              </a:solidFill>
              <a:sym typeface="Arial" charset="0"/>
            </a:endParaRP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ru-RU" altLang="zh-CN" sz="2400" b="1">
                <a:solidFill>
                  <a:srgbClr val="3F3F3F"/>
                </a:solidFill>
                <a:sym typeface="Arial" charset="0"/>
              </a:rPr>
              <a:t>Адаптивность к новым реалиям</a:t>
            </a:r>
            <a:endParaRPr lang="ru-RU" altLang="zh-CN" sz="2400" b="1">
              <a:solidFill>
                <a:srgbClr val="000000"/>
              </a:solidFill>
              <a:sym typeface="Arial" charset="0"/>
            </a:endParaRP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ru-RU" altLang="zh-CN" sz="2400" b="1">
                <a:solidFill>
                  <a:srgbClr val="0E7154"/>
                </a:solidFill>
                <a:sym typeface="Arial" charset="0"/>
              </a:rPr>
              <a:t>Инновационность</a:t>
            </a:r>
            <a:endParaRPr lang="ru-RU" altLang="zh-CN" sz="2400" b="1">
              <a:solidFill>
                <a:srgbClr val="000000"/>
              </a:solidFill>
              <a:sym typeface="Arial" charset="0"/>
            </a:endParaRP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ru-RU" altLang="zh-CN" sz="2400" b="1">
                <a:solidFill>
                  <a:srgbClr val="3F3F3F"/>
                </a:solidFill>
                <a:sym typeface="Arial" charset="0"/>
              </a:rPr>
              <a:t>Социальная ответственность</a:t>
            </a:r>
          </a:p>
        </p:txBody>
      </p:sp>
      <p:pic>
        <p:nvPicPr>
          <p:cNvPr id="24583" name="Рисунок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6913" y="185738"/>
            <a:ext cx="671512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2" descr="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18075"/>
            <a:ext cx="91440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9" descr="icon-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8" y="842963"/>
            <a:ext cx="6270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13"/>
          <p:cNvSpPr>
            <a:spLocks noChangeArrowheads="1"/>
          </p:cNvSpPr>
          <p:nvPr/>
        </p:nvSpPr>
        <p:spPr bwMode="auto">
          <a:xfrm>
            <a:off x="477838" y="1409700"/>
            <a:ext cx="46037" cy="1765300"/>
          </a:xfrm>
          <a:prstGeom prst="rect">
            <a:avLst/>
          </a:prstGeom>
          <a:solidFill>
            <a:srgbClr val="0E7154"/>
          </a:solidFill>
          <a:ln w="254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ru-RU" altLang="ru-RU">
              <a:solidFill>
                <a:srgbClr val="FFFFFF"/>
              </a:solidFill>
              <a:sym typeface="Arial" charset="0"/>
            </a:endParaRPr>
          </a:p>
        </p:txBody>
      </p:sp>
      <p:pic>
        <p:nvPicPr>
          <p:cNvPr id="25606" name="Рисунок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6913" y="185738"/>
            <a:ext cx="671512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Заголовок 1"/>
          <p:cNvSpPr>
            <a:spLocks noChangeArrowheads="1"/>
          </p:cNvSpPr>
          <p:nvPr/>
        </p:nvSpPr>
        <p:spPr bwMode="auto">
          <a:xfrm>
            <a:off x="885825" y="842963"/>
            <a:ext cx="8078788" cy="62865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zh-CN" sz="2800" b="1">
                <a:sym typeface="Arial" charset="0"/>
              </a:rPr>
              <a:t>Условия участия в Конкурсе:</a:t>
            </a:r>
            <a:endParaRPr lang="ru-RU" altLang="zh-CN">
              <a:sym typeface="Arial" charset="0"/>
            </a:endParaRPr>
          </a:p>
        </p:txBody>
      </p:sp>
      <p:sp>
        <p:nvSpPr>
          <p:cNvPr id="25608" name="Прямоугольник 1"/>
          <p:cNvSpPr>
            <a:spLocks noChangeArrowheads="1"/>
          </p:cNvSpPr>
          <p:nvPr/>
        </p:nvSpPr>
        <p:spPr bwMode="auto">
          <a:xfrm>
            <a:off x="885825" y="1698625"/>
            <a:ext cx="800735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en-US" b="1">
                <a:solidFill>
                  <a:srgbClr val="0E7154"/>
                </a:solidFill>
                <a:sym typeface="Arial" charset="0"/>
              </a:rPr>
              <a:t>Гражданство Российской Федерации</a:t>
            </a:r>
          </a:p>
          <a:p>
            <a:pPr eaLnBrk="1" hangingPunct="1">
              <a:buFont typeface="Arial" charset="0"/>
              <a:buNone/>
            </a:pPr>
            <a:endParaRPr lang="ru-RU" altLang="en-US" b="1">
              <a:solidFill>
                <a:srgbClr val="EF8631"/>
              </a:solidFill>
              <a:sym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altLang="en-US" b="1">
                <a:solidFill>
                  <a:srgbClr val="EF8631"/>
                </a:solidFill>
                <a:sym typeface="Arial" charset="0"/>
              </a:rPr>
              <a:t>Высшее образование</a:t>
            </a:r>
          </a:p>
          <a:p>
            <a:pPr eaLnBrk="1" hangingPunct="1">
              <a:buFont typeface="Arial" charset="0"/>
              <a:buNone/>
            </a:pPr>
            <a:endParaRPr lang="ru-RU" altLang="en-US" b="1">
              <a:solidFill>
                <a:srgbClr val="000000"/>
              </a:solidFill>
              <a:sym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altLang="en-US" b="1">
                <a:solidFill>
                  <a:srgbClr val="0E7154"/>
                </a:solidFill>
                <a:sym typeface="Arial" charset="0"/>
              </a:rPr>
              <a:t>Возраст и стаж:</a:t>
            </a:r>
          </a:p>
          <a:p>
            <a:pPr eaLnBrk="1" hangingPunct="1">
              <a:buFont typeface="Arial" charset="0"/>
              <a:buNone/>
            </a:pPr>
            <a:endParaRPr lang="ru-RU" altLang="en-US" b="1">
              <a:solidFill>
                <a:srgbClr val="000000"/>
              </a:solidFill>
              <a:sym typeface="Arial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altLang="en-US" b="1">
                <a:solidFill>
                  <a:srgbClr val="000000"/>
                </a:solidFill>
                <a:sym typeface="Arial" charset="0"/>
              </a:rPr>
              <a:t>до 30 лет - 1 год работы по специальности, направлению подготовки, в том числе приобретенный в период обучения</a:t>
            </a:r>
          </a:p>
          <a:p>
            <a:pPr eaLnBrk="1" hangingPunct="1">
              <a:buFont typeface="Arial" charset="0"/>
              <a:buNone/>
            </a:pPr>
            <a:endParaRPr lang="ru-RU" altLang="en-US" b="1">
              <a:solidFill>
                <a:srgbClr val="000000"/>
              </a:solidFill>
              <a:sym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altLang="en-US" b="1">
                <a:solidFill>
                  <a:srgbClr val="000000"/>
                </a:solidFill>
                <a:sym typeface="Arial" charset="0"/>
              </a:rPr>
              <a:t>от 31 до 50 лет: опыт руководства - не менее 2 лет</a:t>
            </a:r>
          </a:p>
          <a:p>
            <a:pPr eaLnBrk="1" hangingPunct="1">
              <a:buFont typeface="Arial" charset="0"/>
              <a:buNone/>
            </a:pPr>
            <a:endParaRPr lang="ru-RU" altLang="en-US" b="1">
              <a:solidFill>
                <a:srgbClr val="000000"/>
              </a:solidFill>
              <a:sym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altLang="en-US" sz="16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5609" name="Прямоугольник 14"/>
          <p:cNvSpPr>
            <a:spLocks noChangeArrowheads="1"/>
          </p:cNvSpPr>
          <p:nvPr/>
        </p:nvSpPr>
        <p:spPr bwMode="auto">
          <a:xfrm>
            <a:off x="274638" y="2211388"/>
            <a:ext cx="449262" cy="439737"/>
          </a:xfrm>
          <a:prstGeom prst="rect">
            <a:avLst/>
          </a:prstGeom>
          <a:solidFill>
            <a:srgbClr val="0E7154"/>
          </a:solidFill>
          <a:ln w="254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ru-RU" altLang="zh-CN" b="1">
                <a:solidFill>
                  <a:srgbClr val="FFFFFF"/>
                </a:solidFill>
                <a:sym typeface="Arial" charset="0"/>
              </a:rPr>
              <a:t>2</a:t>
            </a:r>
            <a:endParaRPr lang="ru-RU" altLang="zh-CN">
              <a:sym typeface="Calibri" pitchFamily="34" charset="0"/>
            </a:endParaRPr>
          </a:p>
        </p:txBody>
      </p:sp>
      <p:sp>
        <p:nvSpPr>
          <p:cNvPr id="25610" name="Прямоугольник 15"/>
          <p:cNvSpPr>
            <a:spLocks noChangeArrowheads="1"/>
          </p:cNvSpPr>
          <p:nvPr/>
        </p:nvSpPr>
        <p:spPr bwMode="auto">
          <a:xfrm>
            <a:off x="274638" y="2743200"/>
            <a:ext cx="449262" cy="438150"/>
          </a:xfrm>
          <a:prstGeom prst="rect">
            <a:avLst/>
          </a:prstGeom>
          <a:solidFill>
            <a:srgbClr val="EF8631"/>
          </a:solidFill>
          <a:ln w="254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ru-RU" altLang="zh-CN" b="1">
                <a:solidFill>
                  <a:srgbClr val="FFFFFF"/>
                </a:solidFill>
                <a:sym typeface="Arial" charset="0"/>
              </a:rPr>
              <a:t>3</a:t>
            </a:r>
            <a:endParaRPr lang="ru-RU" altLang="zh-CN">
              <a:sym typeface="Calibri" pitchFamily="34" charset="0"/>
            </a:endParaRPr>
          </a:p>
        </p:txBody>
      </p:sp>
      <p:sp>
        <p:nvSpPr>
          <p:cNvPr id="25611" name="Прямоугольник 8"/>
          <p:cNvSpPr>
            <a:spLocks noChangeArrowheads="1"/>
          </p:cNvSpPr>
          <p:nvPr/>
        </p:nvSpPr>
        <p:spPr bwMode="auto">
          <a:xfrm>
            <a:off x="274638" y="1698625"/>
            <a:ext cx="449262" cy="438150"/>
          </a:xfrm>
          <a:prstGeom prst="rect">
            <a:avLst/>
          </a:prstGeom>
          <a:solidFill>
            <a:srgbClr val="EF8631"/>
          </a:solidFill>
          <a:ln w="254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ru-RU" altLang="zh-CN" b="1">
                <a:solidFill>
                  <a:srgbClr val="FFFFFF"/>
                </a:solidFill>
                <a:sym typeface="Arial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ldLvl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 descr="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2" descr="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18075"/>
            <a:ext cx="91440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9"/>
          <p:cNvSpPr>
            <a:spLocks noChangeArrowheads="1"/>
          </p:cNvSpPr>
          <p:nvPr/>
        </p:nvSpPr>
        <p:spPr bwMode="auto">
          <a:xfrm>
            <a:off x="0" y="2157413"/>
            <a:ext cx="9144000" cy="957262"/>
          </a:xfrm>
          <a:prstGeom prst="rect">
            <a:avLst/>
          </a:prstGeom>
          <a:solidFill>
            <a:srgbClr val="F5AF31">
              <a:alpha val="14117"/>
            </a:srgbClr>
          </a:solidFill>
          <a:ln w="254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ru-RU" altLang="ru-RU">
              <a:solidFill>
                <a:srgbClr val="0E7154"/>
              </a:solidFill>
              <a:sym typeface="Arial" charset="0"/>
            </a:endParaRPr>
          </a:p>
        </p:txBody>
      </p:sp>
      <p:pic>
        <p:nvPicPr>
          <p:cNvPr id="26629" name="Рисунок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8" y="2219325"/>
            <a:ext cx="671512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Заголовок 1"/>
          <p:cNvSpPr>
            <a:spLocks noChangeArrowheads="1"/>
          </p:cNvSpPr>
          <p:nvPr/>
        </p:nvSpPr>
        <p:spPr bwMode="auto">
          <a:xfrm>
            <a:off x="1042988" y="1708150"/>
            <a:ext cx="7848600" cy="1406525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zh-CN" sz="2400" b="1">
                <a:sym typeface="Arial" charset="0"/>
              </a:rPr>
              <a:t>Оператор Проекта:</a:t>
            </a:r>
            <a:endParaRPr lang="ru-RU" altLang="zh-CN" sz="2400">
              <a:sym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altLang="zh-CN">
              <a:sym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zh-CN" sz="2400" b="1">
                <a:solidFill>
                  <a:srgbClr val="0E7154"/>
                </a:solidFill>
                <a:sym typeface="Arial" charset="0"/>
              </a:rPr>
              <a:t>Управление кадровой политики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zh-CN" sz="2400" b="1">
                <a:sym typeface="Arial" charset="0"/>
              </a:rPr>
              <a:t>администрации Краснодарского края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2" descr="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18075"/>
            <a:ext cx="91440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Прямоугольник 9"/>
          <p:cNvSpPr>
            <a:spLocks noChangeArrowheads="1"/>
          </p:cNvSpPr>
          <p:nvPr/>
        </p:nvSpPr>
        <p:spPr bwMode="auto">
          <a:xfrm>
            <a:off x="0" y="2376488"/>
            <a:ext cx="9144000" cy="1081087"/>
          </a:xfrm>
          <a:prstGeom prst="rect">
            <a:avLst/>
          </a:prstGeom>
          <a:solidFill>
            <a:srgbClr val="F5AF31">
              <a:alpha val="14117"/>
            </a:srgbClr>
          </a:solidFill>
          <a:ln w="254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ru-RU" altLang="ru-RU">
              <a:solidFill>
                <a:srgbClr val="0E7154"/>
              </a:solidFill>
              <a:sym typeface="Arial" charset="0"/>
            </a:endParaRPr>
          </a:p>
        </p:txBody>
      </p:sp>
      <p:pic>
        <p:nvPicPr>
          <p:cNvPr id="15365" name="Рисунок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500313"/>
            <a:ext cx="6731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Заголовок 1"/>
          <p:cNvSpPr>
            <a:spLocks noChangeArrowheads="1"/>
          </p:cNvSpPr>
          <p:nvPr/>
        </p:nvSpPr>
        <p:spPr bwMode="auto">
          <a:xfrm>
            <a:off x="1042988" y="1381125"/>
            <a:ext cx="7848600" cy="255905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zh-CN" sz="1600" b="1" i="1">
                <a:sym typeface="Arial" charset="0"/>
              </a:rPr>
              <a:t>«Лидером станет тот, кто готов и способен к изменениям, тот, кто действует, идёт вперёд». </a:t>
            </a:r>
            <a:r>
              <a:rPr lang="ru-RU" altLang="zh-CN" sz="1600" i="1">
                <a:solidFill>
                  <a:srgbClr val="000000"/>
                </a:solidFill>
                <a:sym typeface="Arial" charset="0"/>
              </a:rPr>
              <a:t/>
            </a:r>
            <a:br>
              <a:rPr lang="ru-RU" altLang="zh-CN" sz="1600" i="1">
                <a:solidFill>
                  <a:srgbClr val="000000"/>
                </a:solidFill>
                <a:sym typeface="Arial" charset="0"/>
              </a:rPr>
            </a:br>
            <a:r>
              <a:rPr lang="ru-RU" altLang="zh-CN" sz="1600" i="1">
                <a:sym typeface="Arial" charset="0"/>
              </a:rPr>
              <a:t>В.В. Путин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altLang="zh-CN">
              <a:sym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altLang="zh-CN">
              <a:sym typeface="Arial" charset="0"/>
            </a:endParaRP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zh-CN" b="1">
                <a:sym typeface="Arial" charset="0"/>
              </a:rPr>
              <a:t>«Движение вверх» </a:t>
            </a:r>
            <a:r>
              <a:rPr lang="ru-RU" altLang="zh-CN">
                <a:sym typeface="Arial" charset="0"/>
              </a:rPr>
              <a:t>— это открытый конкурс для управленцев нового поколения, для тех, кто завтра будет определять будущее Краснодарского края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altLang="zh-CN">
              <a:sym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altLang="zh-CN" b="1">
              <a:solidFill>
                <a:srgbClr val="0E7154"/>
              </a:solidFill>
              <a:sym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zh-CN" b="1">
                <a:solidFill>
                  <a:srgbClr val="0E7154"/>
                </a:solidFill>
                <a:sym typeface="Arial" charset="0"/>
              </a:rPr>
              <a:t>Участие в проекте бесплатное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altLang="zh-CN">
              <a:sym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altLang="zh-CN">
              <a:sym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altLang="zh-CN" sz="1600" i="1">
              <a:sym typeface="Arial" charset="0"/>
            </a:endParaRPr>
          </a:p>
        </p:txBody>
      </p:sp>
      <p:pic>
        <p:nvPicPr>
          <p:cNvPr id="15367" name="Picture 2" descr="Ð¤Ð¾ÑÐ¾ Ð¿ÑÐµÑÑ-ÑÐ»ÑÐ¶Ð±Ñ ÐÑÐµÐ·Ð¸Ð´ÐµÐ½ÑÐ° Ð Ð¤"/>
          <p:cNvPicPr>
            <a:picLocks noChangeAspect="1" noChangeArrowheads="1"/>
          </p:cNvPicPr>
          <p:nvPr/>
        </p:nvPicPr>
        <p:blipFill>
          <a:blip r:embed="rId5"/>
          <a:srcRect l="31499" t="12599" r="19359" b="4199"/>
          <a:stretch>
            <a:fillRect/>
          </a:stretch>
        </p:blipFill>
        <p:spPr bwMode="auto">
          <a:xfrm>
            <a:off x="179388" y="1328738"/>
            <a:ext cx="8159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ldLvl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2" descr="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18075"/>
            <a:ext cx="91440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Заголовок 1"/>
          <p:cNvSpPr>
            <a:spLocks noChangeArrowheads="1"/>
          </p:cNvSpPr>
          <p:nvPr/>
        </p:nvSpPr>
        <p:spPr bwMode="auto">
          <a:xfrm>
            <a:off x="179388" y="627063"/>
            <a:ext cx="8959850" cy="4392612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zh-CN" sz="1400" b="1">
                <a:sym typeface="Arial" charset="0"/>
              </a:rPr>
              <a:t>            		</a:t>
            </a:r>
            <a:r>
              <a:rPr lang="ru-RU" altLang="zh-CN" sz="2800" b="1">
                <a:sym typeface="Arial" charset="0"/>
              </a:rPr>
              <a:t>Цели и задачи проекта:</a:t>
            </a:r>
          </a:p>
          <a:p>
            <a:pPr eaLnBrk="1" hangingPunct="1">
              <a:buFont typeface="Arial" charset="0"/>
              <a:buNone/>
            </a:pPr>
            <a:endParaRPr lang="ru-RU" altLang="zh-CN" sz="1300" b="1">
              <a:sym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altLang="zh-CN" sz="1300" b="1">
                <a:sym typeface="Arial" charset="0"/>
              </a:rPr>
              <a:t>Цель Проекта </a:t>
            </a:r>
            <a:r>
              <a:rPr lang="ru-RU" altLang="zh-CN" sz="1300">
                <a:sym typeface="Arial" charset="0"/>
              </a:rPr>
              <a:t>– выявление талантливых и перспективных руководителей Краснодарского края с высоким уровнем управленческих и лидерских качеств, создание условий для развития их компетенций и реализации их потенциала.</a:t>
            </a:r>
          </a:p>
          <a:p>
            <a:pPr eaLnBrk="1" hangingPunct="1">
              <a:buFont typeface="Arial" charset="0"/>
              <a:buNone/>
            </a:pPr>
            <a:endParaRPr lang="ru-RU" altLang="zh-CN" sz="800" b="1">
              <a:sym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altLang="zh-CN" sz="1300" b="1">
                <a:sym typeface="Arial" charset="0"/>
              </a:rPr>
              <a:t>Задачи Проекта:</a:t>
            </a:r>
          </a:p>
          <a:p>
            <a:pPr marL="742950" lvl="1" indent="-285750" eaLnBrk="1" hangingPunct="1">
              <a:buFont typeface="Arial" charset="0"/>
              <a:buChar char="•"/>
            </a:pPr>
            <a:r>
              <a:rPr lang="ru-RU" altLang="zh-CN" sz="1300">
                <a:sym typeface="Arial" charset="0"/>
              </a:rPr>
              <a:t>Проведение комплексного, разнопланового, многоуровневого тестирования участников Проекта с использованием методики, позволяющей оценить личные качества и управленческие и профессиональные компетенции;</a:t>
            </a:r>
          </a:p>
          <a:p>
            <a:pPr marL="742950" lvl="1" indent="-285750" eaLnBrk="1" hangingPunct="1">
              <a:buFont typeface="Arial" charset="0"/>
              <a:buChar char="•"/>
            </a:pPr>
            <a:endParaRPr lang="ru-RU" altLang="zh-CN" sz="1300">
              <a:sym typeface="Arial" charset="0"/>
            </a:endParaRPr>
          </a:p>
          <a:p>
            <a:pPr marL="742950" lvl="1" indent="-285750" eaLnBrk="1" hangingPunct="1">
              <a:buFont typeface="Arial" charset="0"/>
              <a:buChar char="•"/>
            </a:pPr>
            <a:r>
              <a:rPr lang="ru-RU" altLang="zh-CN" sz="1300">
                <a:sym typeface="Arial" charset="0"/>
              </a:rPr>
              <a:t>Открытие новых возможностей у участников Проекта для дальнейшего развития компетенций и карьерного роста;</a:t>
            </a:r>
          </a:p>
          <a:p>
            <a:pPr marL="742950" lvl="1" indent="-285750" eaLnBrk="1" hangingPunct="1">
              <a:buFont typeface="Arial" charset="0"/>
              <a:buChar char="•"/>
            </a:pPr>
            <a:endParaRPr lang="ru-RU" altLang="zh-CN" sz="1300">
              <a:sym typeface="Arial" charset="0"/>
            </a:endParaRPr>
          </a:p>
          <a:p>
            <a:pPr marL="742950" lvl="1" indent="-285750" eaLnBrk="1" hangingPunct="1">
              <a:buFont typeface="Arial" charset="0"/>
              <a:buChar char="•"/>
            </a:pPr>
            <a:r>
              <a:rPr lang="ru-RU" altLang="zh-CN" sz="1300">
                <a:sym typeface="Arial" charset="0"/>
              </a:rPr>
              <a:t>Формирование коммуникационной площадки для обмена опытом между участниками и наставниками (экспертами), между участниками Проекта, содействие для их дальнейшего развития, в том числе, поощрение грантами, призами и наградами; </a:t>
            </a:r>
          </a:p>
          <a:p>
            <a:pPr marL="742950" lvl="1" indent="-285750" eaLnBrk="1" hangingPunct="1">
              <a:buFont typeface="Arial" charset="0"/>
              <a:buChar char="•"/>
            </a:pPr>
            <a:endParaRPr lang="ru-RU" altLang="zh-CN" sz="1300">
              <a:sym typeface="Arial" charset="0"/>
            </a:endParaRPr>
          </a:p>
          <a:p>
            <a:pPr marL="742950" lvl="1" indent="-285750" eaLnBrk="1" hangingPunct="1">
              <a:buFont typeface="Arial" charset="0"/>
              <a:buChar char="•"/>
            </a:pPr>
            <a:r>
              <a:rPr lang="ru-RU" altLang="zh-CN" sz="1300">
                <a:sym typeface="Arial" charset="0"/>
              </a:rPr>
              <a:t>Пропаганда и укрепление престижа государственной и муниципальной службы среди молодых управленцев.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altLang="zh-CN">
              <a:sym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altLang="zh-CN" b="1">
              <a:solidFill>
                <a:srgbClr val="0E7154"/>
              </a:solidFill>
              <a:sym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altLang="zh-CN">
              <a:sym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altLang="zh-CN">
              <a:sym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altLang="zh-CN">
              <a:sym typeface="Arial" charset="0"/>
            </a:endParaRPr>
          </a:p>
        </p:txBody>
      </p:sp>
      <p:pic>
        <p:nvPicPr>
          <p:cNvPr id="5125" name="Рисунок 5" descr="icon-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695325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2" descr="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18075"/>
            <a:ext cx="91440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Заголовок 1"/>
          <p:cNvSpPr>
            <a:spLocks noChangeArrowheads="1"/>
          </p:cNvSpPr>
          <p:nvPr/>
        </p:nvSpPr>
        <p:spPr bwMode="auto">
          <a:xfrm>
            <a:off x="879475" y="842963"/>
            <a:ext cx="8085138" cy="62865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zh-CN" sz="2800" b="1">
                <a:sym typeface="Arial" charset="0"/>
              </a:rPr>
              <a:t>Конкурс позволит:</a:t>
            </a:r>
            <a:endParaRPr lang="ru-RU" altLang="zh-CN">
              <a:sym typeface="Arial" charset="0"/>
            </a:endParaRPr>
          </a:p>
        </p:txBody>
      </p:sp>
      <p:sp>
        <p:nvSpPr>
          <p:cNvPr id="17413" name="Прямоугольник 12"/>
          <p:cNvSpPr>
            <a:spLocks noChangeArrowheads="1"/>
          </p:cNvSpPr>
          <p:nvPr/>
        </p:nvSpPr>
        <p:spPr bwMode="auto">
          <a:xfrm>
            <a:off x="396875" y="1419225"/>
            <a:ext cx="874712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altLang="zh-CN" sz="1400" b="1">
                <a:solidFill>
                  <a:srgbClr val="0E7154"/>
                </a:solidFill>
                <a:sym typeface="Arial" charset="0"/>
              </a:rPr>
              <a:t>Выявить</a:t>
            </a:r>
            <a:r>
              <a:rPr lang="ru-RU" altLang="zh-CN" sz="1400">
                <a:solidFill>
                  <a:srgbClr val="0E7154"/>
                </a:solidFill>
                <a:sym typeface="Arial" charset="0"/>
              </a:rPr>
              <a:t> и объединить </a:t>
            </a:r>
            <a:r>
              <a:rPr lang="ru-RU" altLang="zh-CN" sz="1400">
                <a:solidFill>
                  <a:srgbClr val="000000"/>
                </a:solidFill>
                <a:sym typeface="Arial" charset="0"/>
              </a:rPr>
              <a:t>наиболее перспективных управленцев из различных отраслей и сфер деятельности</a:t>
            </a:r>
          </a:p>
          <a:p>
            <a:pPr marL="342900" indent="-342900" eaLnBrk="1" hangingPunct="1">
              <a:buFont typeface="Calibri" pitchFamily="34" charset="0"/>
              <a:buAutoNum type="arabicPeriod"/>
            </a:pPr>
            <a:endParaRPr lang="ru-RU" altLang="zh-CN" sz="1400">
              <a:solidFill>
                <a:srgbClr val="000000"/>
              </a:solidFill>
              <a:sym typeface="Arial" charset="0"/>
            </a:endParaRP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altLang="zh-CN" sz="1400" b="1">
                <a:solidFill>
                  <a:srgbClr val="0E7154"/>
                </a:solidFill>
                <a:sym typeface="Arial" charset="0"/>
              </a:rPr>
              <a:t>Пополнить</a:t>
            </a:r>
            <a:r>
              <a:rPr lang="ru-RU" altLang="zh-CN" sz="1400">
                <a:solidFill>
                  <a:srgbClr val="0E7154"/>
                </a:solidFill>
                <a:sym typeface="Arial" charset="0"/>
              </a:rPr>
              <a:t> кадровый резерв </a:t>
            </a:r>
            <a:r>
              <a:rPr lang="ru-RU" altLang="zh-CN" sz="1400">
                <a:solidFill>
                  <a:srgbClr val="000000"/>
                </a:solidFill>
                <a:sym typeface="Arial" charset="0"/>
              </a:rPr>
              <a:t>лучшими кандидатами для государственного и муниципального управления</a:t>
            </a:r>
          </a:p>
          <a:p>
            <a:pPr marL="342900" indent="-342900" eaLnBrk="1" hangingPunct="1">
              <a:buFont typeface="Calibri" pitchFamily="34" charset="0"/>
              <a:buAutoNum type="arabicPeriod"/>
            </a:pPr>
            <a:endParaRPr lang="ru-RU" altLang="zh-CN" sz="1400">
              <a:solidFill>
                <a:srgbClr val="000000"/>
              </a:solidFill>
              <a:sym typeface="Arial" charset="0"/>
            </a:endParaRP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altLang="zh-CN" sz="1400" b="1">
                <a:solidFill>
                  <a:srgbClr val="0E7154"/>
                </a:solidFill>
                <a:sym typeface="Arial" charset="0"/>
              </a:rPr>
              <a:t>Поднять</a:t>
            </a:r>
            <a:r>
              <a:rPr lang="ru-RU" altLang="zh-CN" sz="1400">
                <a:solidFill>
                  <a:srgbClr val="0E7154"/>
                </a:solidFill>
                <a:sym typeface="Arial" charset="0"/>
              </a:rPr>
              <a:t> престиж государственной и муниципальной службы </a:t>
            </a:r>
            <a:r>
              <a:rPr lang="ru-RU" altLang="zh-CN" sz="1400">
                <a:solidFill>
                  <a:srgbClr val="000000"/>
                </a:solidFill>
                <a:sym typeface="Arial" charset="0"/>
              </a:rPr>
              <a:t>среди молодых управленцев </a:t>
            </a:r>
          </a:p>
          <a:p>
            <a:pPr marL="342900" indent="-342900" eaLnBrk="1" hangingPunct="1">
              <a:buFont typeface="Calibri" pitchFamily="34" charset="0"/>
              <a:buAutoNum type="arabicPeriod"/>
            </a:pPr>
            <a:endParaRPr lang="ru-RU" altLang="zh-CN" sz="1400">
              <a:solidFill>
                <a:srgbClr val="000000"/>
              </a:solidFill>
              <a:sym typeface="Arial" charset="0"/>
            </a:endParaRP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altLang="zh-CN" sz="1400" b="1">
                <a:solidFill>
                  <a:srgbClr val="0E7154"/>
                </a:solidFill>
                <a:sym typeface="Arial" charset="0"/>
              </a:rPr>
              <a:t>Обеспечить</a:t>
            </a:r>
            <a:r>
              <a:rPr lang="ru-RU" altLang="zh-CN" sz="1400">
                <a:solidFill>
                  <a:srgbClr val="0E7154"/>
                </a:solidFill>
                <a:sym typeface="Arial" charset="0"/>
              </a:rPr>
              <a:t> личностный и профессиональный рост </a:t>
            </a:r>
            <a:r>
              <a:rPr lang="ru-RU" altLang="zh-CN" sz="1400">
                <a:solidFill>
                  <a:srgbClr val="000000"/>
                </a:solidFill>
                <a:sym typeface="Arial" charset="0"/>
              </a:rPr>
              <a:t>для действующих управленцев</a:t>
            </a:r>
          </a:p>
          <a:p>
            <a:pPr marL="342900" indent="-342900" eaLnBrk="1" hangingPunct="1">
              <a:buFont typeface="Calibri" pitchFamily="34" charset="0"/>
              <a:buAutoNum type="arabicPeriod"/>
            </a:pPr>
            <a:endParaRPr lang="ru-RU" altLang="zh-CN" sz="1400">
              <a:solidFill>
                <a:srgbClr val="000000"/>
              </a:solidFill>
              <a:sym typeface="Arial" charset="0"/>
            </a:endParaRP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altLang="zh-CN" sz="1400" b="1">
                <a:solidFill>
                  <a:srgbClr val="0E7154"/>
                </a:solidFill>
                <a:sym typeface="Arial" charset="0"/>
              </a:rPr>
              <a:t>Повысить</a:t>
            </a:r>
            <a:r>
              <a:rPr lang="ru-RU" altLang="zh-CN" sz="1400">
                <a:solidFill>
                  <a:srgbClr val="0E7154"/>
                </a:solidFill>
                <a:sym typeface="Arial" charset="0"/>
              </a:rPr>
              <a:t> эффективность </a:t>
            </a:r>
            <a:r>
              <a:rPr lang="ru-RU" altLang="zh-CN" sz="1400">
                <a:solidFill>
                  <a:srgbClr val="000000"/>
                </a:solidFill>
                <a:sym typeface="Arial" charset="0"/>
              </a:rPr>
              <a:t>государственного и муниципального управления</a:t>
            </a:r>
          </a:p>
          <a:p>
            <a:pPr marL="342900" indent="-342900" eaLnBrk="1" hangingPunct="1">
              <a:buFont typeface="Calibri" pitchFamily="34" charset="0"/>
              <a:buAutoNum type="arabicPeriod"/>
            </a:pPr>
            <a:endParaRPr lang="ru-RU" altLang="zh-CN" sz="1400">
              <a:solidFill>
                <a:srgbClr val="000000"/>
              </a:solidFill>
              <a:sym typeface="Arial" charset="0"/>
            </a:endParaRP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altLang="zh-CN" sz="1400" b="1">
                <a:solidFill>
                  <a:srgbClr val="0E7154"/>
                </a:solidFill>
                <a:sym typeface="Arial" charset="0"/>
              </a:rPr>
              <a:t>Усилить</a:t>
            </a:r>
            <a:r>
              <a:rPr lang="ru-RU" altLang="zh-CN" sz="1400">
                <a:solidFill>
                  <a:srgbClr val="0E7154"/>
                </a:solidFill>
                <a:sym typeface="Arial" charset="0"/>
              </a:rPr>
              <a:t> кадровый потенциал </a:t>
            </a:r>
            <a:r>
              <a:rPr lang="ru-RU" altLang="zh-CN" sz="1400">
                <a:solidFill>
                  <a:srgbClr val="000000"/>
                </a:solidFill>
                <a:sym typeface="Arial" charset="0"/>
              </a:rPr>
              <a:t>муниципалитетов </a:t>
            </a:r>
          </a:p>
          <a:p>
            <a:pPr marL="342900" indent="-342900" eaLnBrk="1" hangingPunct="1">
              <a:buFont typeface="Calibri" pitchFamily="34" charset="0"/>
              <a:buAutoNum type="arabicPeriod"/>
            </a:pPr>
            <a:endParaRPr lang="ru-RU" altLang="zh-CN" sz="1400">
              <a:solidFill>
                <a:srgbClr val="000000"/>
              </a:solidFill>
              <a:sym typeface="Arial" charset="0"/>
            </a:endParaRP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altLang="zh-CN" sz="1400" b="1">
                <a:solidFill>
                  <a:srgbClr val="0E7154"/>
                </a:solidFill>
                <a:sym typeface="Arial" charset="0"/>
              </a:rPr>
              <a:t>Показать </a:t>
            </a:r>
            <a:r>
              <a:rPr lang="ru-RU" altLang="zh-CN" sz="1400">
                <a:solidFill>
                  <a:srgbClr val="0E7154"/>
                </a:solidFill>
                <a:sym typeface="Arial" charset="0"/>
              </a:rPr>
              <a:t>открытость органов власти и прозрачность конкурсной основы </a:t>
            </a:r>
            <a:r>
              <a:rPr lang="ru-RU" altLang="zh-CN" sz="1400">
                <a:solidFill>
                  <a:srgbClr val="000000"/>
                </a:solidFill>
                <a:sym typeface="Arial" charset="0"/>
              </a:rPr>
              <a:t>поступления на государственную службу для всех желающих</a:t>
            </a:r>
          </a:p>
          <a:p>
            <a:pPr marL="342900" indent="-342900" eaLnBrk="1" hangingPunct="1">
              <a:buFont typeface="Arial" charset="0"/>
              <a:buNone/>
            </a:pPr>
            <a:endParaRPr lang="ru-RU" altLang="zh-CN" sz="1400">
              <a:solidFill>
                <a:srgbClr val="000000"/>
              </a:solidFill>
              <a:sym typeface="Arial" charset="0"/>
            </a:endParaRPr>
          </a:p>
        </p:txBody>
      </p:sp>
      <p:pic>
        <p:nvPicPr>
          <p:cNvPr id="6150" name="Рисунок 15" descr="icon-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84455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6913" y="185738"/>
            <a:ext cx="671512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2" descr="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18075"/>
            <a:ext cx="91440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Прямоугольник 13"/>
          <p:cNvSpPr>
            <a:spLocks noChangeArrowheads="1"/>
          </p:cNvSpPr>
          <p:nvPr/>
        </p:nvSpPr>
        <p:spPr bwMode="auto">
          <a:xfrm>
            <a:off x="477838" y="1409700"/>
            <a:ext cx="46037" cy="3467100"/>
          </a:xfrm>
          <a:prstGeom prst="rect">
            <a:avLst/>
          </a:prstGeom>
          <a:solidFill>
            <a:srgbClr val="0E7154"/>
          </a:solidFill>
          <a:ln w="254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ru-RU" altLang="ru-RU">
              <a:solidFill>
                <a:srgbClr val="FFFFFF"/>
              </a:solidFill>
              <a:sym typeface="Arial" charset="0"/>
            </a:endParaRPr>
          </a:p>
        </p:txBody>
      </p:sp>
      <p:pic>
        <p:nvPicPr>
          <p:cNvPr id="18437" name="Рисунок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6913" y="185738"/>
            <a:ext cx="671512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Заголовок 1"/>
          <p:cNvSpPr>
            <a:spLocks noChangeArrowheads="1"/>
          </p:cNvSpPr>
          <p:nvPr/>
        </p:nvSpPr>
        <p:spPr bwMode="auto">
          <a:xfrm>
            <a:off x="885825" y="842963"/>
            <a:ext cx="8078788" cy="62865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zh-CN" sz="2800" b="1">
                <a:sym typeface="Arial" charset="0"/>
              </a:rPr>
              <a:t>Преимущества для участников:</a:t>
            </a:r>
            <a:endParaRPr lang="ru-RU" altLang="zh-CN">
              <a:sym typeface="Arial" charset="0"/>
            </a:endParaRPr>
          </a:p>
        </p:txBody>
      </p:sp>
      <p:sp>
        <p:nvSpPr>
          <p:cNvPr id="18439" name="Прямоугольник 1"/>
          <p:cNvSpPr>
            <a:spLocks noChangeArrowheads="1"/>
          </p:cNvSpPr>
          <p:nvPr/>
        </p:nvSpPr>
        <p:spPr bwMode="auto">
          <a:xfrm>
            <a:off x="885825" y="1698625"/>
            <a:ext cx="800735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en-US" b="1">
                <a:solidFill>
                  <a:srgbClr val="EF8631"/>
                </a:solidFill>
                <a:sym typeface="Arial" charset="0"/>
              </a:rPr>
              <a:t>Образовательный грант - 100 тысяч рублей </a:t>
            </a:r>
            <a:endParaRPr lang="ru-RU" altLang="en-US">
              <a:solidFill>
                <a:srgbClr val="EF8631"/>
              </a:solidFill>
              <a:sym typeface="Arial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altLang="en-US" sz="1600">
                <a:solidFill>
                  <a:srgbClr val="000000"/>
                </a:solidFill>
                <a:sym typeface="Arial" charset="0"/>
              </a:rPr>
              <a:t>5 финалистов конкурса получат гранты для повышения квалификации и личностного роста </a:t>
            </a:r>
          </a:p>
          <a:p>
            <a:pPr algn="just" eaLnBrk="1" hangingPunct="1">
              <a:buFont typeface="Arial" charset="0"/>
              <a:buNone/>
            </a:pPr>
            <a:endParaRPr lang="ru-RU" altLang="en-US" sz="1600">
              <a:solidFill>
                <a:srgbClr val="000000"/>
              </a:solidFill>
              <a:sym typeface="Arial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altLang="en-US" b="1">
                <a:solidFill>
                  <a:srgbClr val="0E7154"/>
                </a:solidFill>
                <a:sym typeface="Arial" charset="0"/>
              </a:rPr>
              <a:t>Стажировка в крупнейших организациях Кубани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en-US" sz="1600">
                <a:solidFill>
                  <a:srgbClr val="000000"/>
                </a:solidFill>
                <a:sym typeface="Arial" charset="0"/>
              </a:rPr>
              <a:t>10 финалистов конкурса получат возможность пройти стажировку в крупнейших частных и государственных организациях края</a:t>
            </a:r>
          </a:p>
          <a:p>
            <a:pPr algn="just" eaLnBrk="1" hangingPunct="1">
              <a:buFont typeface="Arial" charset="0"/>
              <a:buNone/>
            </a:pPr>
            <a:endParaRPr lang="ru-RU" altLang="en-US" sz="1600">
              <a:solidFill>
                <a:srgbClr val="000000"/>
              </a:solidFill>
              <a:sym typeface="Arial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altLang="en-US" b="1">
                <a:solidFill>
                  <a:srgbClr val="EF8631"/>
                </a:solidFill>
                <a:sym typeface="Arial" charset="0"/>
              </a:rPr>
              <a:t>Персональный консалтинг от лидера бизнеса или госуправления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en-US" sz="1600">
                <a:solidFill>
                  <a:srgbClr val="000000"/>
                </a:solidFill>
                <a:sym typeface="Arial" charset="0"/>
              </a:rPr>
              <a:t>10 финалистов ждут личные карьерные консультации от топ-менеджеров крупнейших компаний и выдающихся государственных деятелей</a:t>
            </a:r>
          </a:p>
          <a:p>
            <a:pPr eaLnBrk="1" hangingPunct="1">
              <a:buFont typeface="Arial" charset="0"/>
              <a:buNone/>
            </a:pPr>
            <a:endParaRPr lang="ru-RU" altLang="en-US" sz="16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8440" name="Прямоугольник 14"/>
          <p:cNvSpPr>
            <a:spLocks noChangeArrowheads="1"/>
          </p:cNvSpPr>
          <p:nvPr/>
        </p:nvSpPr>
        <p:spPr bwMode="auto">
          <a:xfrm>
            <a:off x="276225" y="1774825"/>
            <a:ext cx="447675" cy="438150"/>
          </a:xfrm>
          <a:prstGeom prst="rect">
            <a:avLst/>
          </a:prstGeom>
          <a:solidFill>
            <a:srgbClr val="EF8631"/>
          </a:solidFill>
          <a:ln w="254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ru-RU" altLang="zh-CN" b="1">
                <a:solidFill>
                  <a:srgbClr val="FFFFFF"/>
                </a:solidFill>
                <a:sym typeface="Arial" charset="0"/>
              </a:rPr>
              <a:t>1</a:t>
            </a:r>
          </a:p>
        </p:txBody>
      </p:sp>
      <p:sp>
        <p:nvSpPr>
          <p:cNvPr id="18441" name="Прямоугольник 15"/>
          <p:cNvSpPr>
            <a:spLocks noChangeArrowheads="1"/>
          </p:cNvSpPr>
          <p:nvPr/>
        </p:nvSpPr>
        <p:spPr bwMode="auto">
          <a:xfrm>
            <a:off x="276225" y="2778125"/>
            <a:ext cx="447675" cy="439738"/>
          </a:xfrm>
          <a:prstGeom prst="rect">
            <a:avLst/>
          </a:prstGeom>
          <a:solidFill>
            <a:srgbClr val="0E7154"/>
          </a:solidFill>
          <a:ln w="254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ru-RU" altLang="zh-CN" b="1">
                <a:solidFill>
                  <a:srgbClr val="FFFFFF"/>
                </a:solidFill>
                <a:sym typeface="Arial" charset="0"/>
              </a:rPr>
              <a:t>2</a:t>
            </a:r>
          </a:p>
        </p:txBody>
      </p:sp>
      <p:sp>
        <p:nvSpPr>
          <p:cNvPr id="18442" name="Прямоугольник 16"/>
          <p:cNvSpPr>
            <a:spLocks noChangeArrowheads="1"/>
          </p:cNvSpPr>
          <p:nvPr/>
        </p:nvSpPr>
        <p:spPr bwMode="auto">
          <a:xfrm>
            <a:off x="276225" y="3783013"/>
            <a:ext cx="447675" cy="439737"/>
          </a:xfrm>
          <a:prstGeom prst="rect">
            <a:avLst/>
          </a:prstGeom>
          <a:solidFill>
            <a:srgbClr val="EF8631"/>
          </a:solidFill>
          <a:ln w="254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ru-RU" altLang="zh-CN" b="1">
                <a:solidFill>
                  <a:srgbClr val="FFFFFF"/>
                </a:solidFill>
                <a:sym typeface="Arial" charset="0"/>
              </a:rPr>
              <a:t>3</a:t>
            </a:r>
          </a:p>
        </p:txBody>
      </p:sp>
      <p:pic>
        <p:nvPicPr>
          <p:cNvPr id="7179" name="Рисунок 17" descr="icon-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3038" y="842963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2" descr="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18075"/>
            <a:ext cx="91440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Прямоугольник 9"/>
          <p:cNvSpPr>
            <a:spLocks noChangeArrowheads="1"/>
          </p:cNvSpPr>
          <p:nvPr/>
        </p:nvSpPr>
        <p:spPr bwMode="auto">
          <a:xfrm flipH="1">
            <a:off x="468313" y="1409700"/>
            <a:ext cx="76200" cy="2746375"/>
          </a:xfrm>
          <a:prstGeom prst="rect">
            <a:avLst/>
          </a:prstGeom>
          <a:solidFill>
            <a:srgbClr val="0E7154"/>
          </a:solidFill>
          <a:ln w="254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ru-RU" altLang="ru-RU">
              <a:solidFill>
                <a:srgbClr val="FFFFFF"/>
              </a:solidFill>
              <a:sym typeface="Arial" charset="0"/>
            </a:endParaRPr>
          </a:p>
        </p:txBody>
      </p:sp>
      <p:pic>
        <p:nvPicPr>
          <p:cNvPr id="8197" name="Рисунок 11" descr="icon-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038" y="842963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6913" y="185738"/>
            <a:ext cx="671512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Заголовок 1"/>
          <p:cNvSpPr>
            <a:spLocks noChangeArrowheads="1"/>
          </p:cNvSpPr>
          <p:nvPr/>
        </p:nvSpPr>
        <p:spPr bwMode="auto">
          <a:xfrm>
            <a:off x="885825" y="842963"/>
            <a:ext cx="8078788" cy="62865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zh-CN" sz="2800" b="1">
                <a:sym typeface="Arial" charset="0"/>
              </a:rPr>
              <a:t>Преимущества для участников:</a:t>
            </a:r>
            <a:endParaRPr lang="ru-RU" altLang="zh-CN">
              <a:sym typeface="Arial" charset="0"/>
            </a:endParaRPr>
          </a:p>
        </p:txBody>
      </p:sp>
      <p:sp>
        <p:nvSpPr>
          <p:cNvPr id="19464" name="Прямоугольник 1"/>
          <p:cNvSpPr>
            <a:spLocks noChangeArrowheads="1"/>
          </p:cNvSpPr>
          <p:nvPr/>
        </p:nvSpPr>
        <p:spPr bwMode="auto">
          <a:xfrm>
            <a:off x="885825" y="1492250"/>
            <a:ext cx="80073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en-US" b="1">
                <a:solidFill>
                  <a:srgbClr val="EF8631"/>
                </a:solidFill>
                <a:sym typeface="Arial" charset="0"/>
              </a:rPr>
              <a:t>Комплексная оценка личных управленческих компетенций</a:t>
            </a:r>
            <a:r>
              <a:rPr lang="ru-RU" altLang="en-US" b="1">
                <a:solidFill>
                  <a:srgbClr val="0E7154"/>
                </a:solidFill>
                <a:sym typeface="Arial" charset="0"/>
              </a:rPr>
              <a:t> 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en-US" sz="1600">
                <a:solidFill>
                  <a:srgbClr val="000000"/>
                </a:solidFill>
                <a:sym typeface="Arial" charset="0"/>
              </a:rPr>
              <a:t>Финалисты получат персональную обратную связь от квалифицированных экспертов, узнают о своих точках роста и получат личный план развития</a:t>
            </a:r>
          </a:p>
          <a:p>
            <a:pPr algn="just" eaLnBrk="1" hangingPunct="1">
              <a:buFont typeface="Arial" charset="0"/>
              <a:buNone/>
            </a:pPr>
            <a:endParaRPr lang="ru-RU" altLang="en-US" sz="1600">
              <a:solidFill>
                <a:srgbClr val="000000"/>
              </a:solidFill>
              <a:sym typeface="Arial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altLang="en-US" b="1">
                <a:solidFill>
                  <a:srgbClr val="0E7154"/>
                </a:solidFill>
                <a:sym typeface="Arial" charset="0"/>
              </a:rPr>
              <a:t>Знания от успешных управленцев Юга России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en-US" sz="1600">
                <a:solidFill>
                  <a:srgbClr val="000000"/>
                </a:solidFill>
                <a:sym typeface="Arial" charset="0"/>
              </a:rPr>
              <a:t>На очных этапах участники проекта встретятся с лидерами региона и ЮФО, топ-менеджерами корпораций, что даст возможность перенять их ценный опыт и установить личное знакомство</a:t>
            </a:r>
          </a:p>
          <a:p>
            <a:pPr algn="just" eaLnBrk="1" hangingPunct="1">
              <a:buFont typeface="Arial" charset="0"/>
              <a:buNone/>
            </a:pPr>
            <a:endParaRPr lang="ru-RU" altLang="en-US" sz="1600">
              <a:solidFill>
                <a:srgbClr val="000000"/>
              </a:solidFill>
              <a:sym typeface="Arial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altLang="en-US" b="1">
                <a:solidFill>
                  <a:srgbClr val="EF8631"/>
                </a:solidFill>
                <a:sym typeface="Arial" charset="0"/>
              </a:rPr>
              <a:t>Приглашение в кадровый резерв Краснодарского края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en-US" sz="1600">
                <a:solidFill>
                  <a:srgbClr val="000000"/>
                </a:solidFill>
                <a:sym typeface="Arial" charset="0"/>
              </a:rPr>
              <a:t>Победители смогут получить личное приглашение в программу подготовки высшего кадрового резерва Краснодарского края</a:t>
            </a:r>
          </a:p>
        </p:txBody>
      </p:sp>
      <p:sp>
        <p:nvSpPr>
          <p:cNvPr id="19465" name="Прямоугольник 14"/>
          <p:cNvSpPr>
            <a:spLocks noChangeArrowheads="1"/>
          </p:cNvSpPr>
          <p:nvPr/>
        </p:nvSpPr>
        <p:spPr bwMode="auto">
          <a:xfrm>
            <a:off x="276225" y="1558925"/>
            <a:ext cx="447675" cy="438150"/>
          </a:xfrm>
          <a:prstGeom prst="rect">
            <a:avLst/>
          </a:prstGeom>
          <a:solidFill>
            <a:srgbClr val="EF8631"/>
          </a:solidFill>
          <a:ln w="254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ru-RU" altLang="zh-CN" b="1">
                <a:solidFill>
                  <a:srgbClr val="FFFFFF"/>
                </a:solidFill>
                <a:sym typeface="Arial" charset="0"/>
              </a:rPr>
              <a:t>4</a:t>
            </a:r>
          </a:p>
        </p:txBody>
      </p:sp>
      <p:sp>
        <p:nvSpPr>
          <p:cNvPr id="19466" name="Прямоугольник 15"/>
          <p:cNvSpPr>
            <a:spLocks noChangeArrowheads="1"/>
          </p:cNvSpPr>
          <p:nvPr/>
        </p:nvSpPr>
        <p:spPr bwMode="auto">
          <a:xfrm>
            <a:off x="276225" y="2492375"/>
            <a:ext cx="447675" cy="438150"/>
          </a:xfrm>
          <a:prstGeom prst="rect">
            <a:avLst/>
          </a:prstGeom>
          <a:solidFill>
            <a:srgbClr val="0E7154"/>
          </a:solidFill>
          <a:ln w="254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ru-RU" altLang="zh-CN" b="1">
                <a:solidFill>
                  <a:srgbClr val="FFFFFF"/>
                </a:solidFill>
                <a:sym typeface="Arial" charset="0"/>
              </a:rPr>
              <a:t>5</a:t>
            </a:r>
          </a:p>
        </p:txBody>
      </p:sp>
      <p:sp>
        <p:nvSpPr>
          <p:cNvPr id="19467" name="Прямоугольник 16"/>
          <p:cNvSpPr>
            <a:spLocks noChangeArrowheads="1"/>
          </p:cNvSpPr>
          <p:nvPr/>
        </p:nvSpPr>
        <p:spPr bwMode="auto">
          <a:xfrm>
            <a:off x="276225" y="3717925"/>
            <a:ext cx="447675" cy="439738"/>
          </a:xfrm>
          <a:prstGeom prst="rect">
            <a:avLst/>
          </a:prstGeom>
          <a:solidFill>
            <a:srgbClr val="EF8631"/>
          </a:solidFill>
          <a:ln w="254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ru-RU" altLang="zh-CN" b="1">
                <a:solidFill>
                  <a:srgbClr val="FFFFFF"/>
                </a:solidFill>
                <a:sym typeface="Arial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ldLvl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2" descr="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18075"/>
            <a:ext cx="91440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ый треугольник 3"/>
          <p:cNvSpPr>
            <a:spLocks noChangeArrowheads="1"/>
          </p:cNvSpPr>
          <p:nvPr/>
        </p:nvSpPr>
        <p:spPr bwMode="auto">
          <a:xfrm rot="10800000" flipV="1">
            <a:off x="4716463" y="1635125"/>
            <a:ext cx="3816350" cy="3025775"/>
          </a:xfrm>
          <a:prstGeom prst="rtTriangle">
            <a:avLst/>
          </a:prstGeom>
          <a:solidFill>
            <a:srgbClr val="F79646">
              <a:alpha val="50195"/>
            </a:srgbClr>
          </a:solidFill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ru-RU" altLang="ru-RU">
              <a:solidFill>
                <a:srgbClr val="FFFFFF"/>
              </a:solidFill>
              <a:sym typeface="Calibri" pitchFamily="34" charset="0"/>
            </a:endParaRPr>
          </a:p>
        </p:txBody>
      </p:sp>
      <p:pic>
        <p:nvPicPr>
          <p:cNvPr id="9221" name="Рисунок 6" descr="icon-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213" y="842963"/>
            <a:ext cx="6270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Заголовок 1"/>
          <p:cNvSpPr>
            <a:spLocks noChangeArrowheads="1"/>
          </p:cNvSpPr>
          <p:nvPr/>
        </p:nvSpPr>
        <p:spPr bwMode="auto">
          <a:xfrm>
            <a:off x="879475" y="842963"/>
            <a:ext cx="8085138" cy="62865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zh-CN" sz="2800" b="1">
                <a:sym typeface="Arial" charset="0"/>
              </a:rPr>
              <a:t>Ожидаемые результаты:</a:t>
            </a:r>
            <a:endParaRPr lang="ru-RU" altLang="zh-CN">
              <a:sym typeface="Arial" charset="0"/>
            </a:endParaRPr>
          </a:p>
        </p:txBody>
      </p:sp>
      <p:sp>
        <p:nvSpPr>
          <p:cNvPr id="20487" name="Прямоугольник 12"/>
          <p:cNvSpPr>
            <a:spLocks noChangeArrowheads="1"/>
          </p:cNvSpPr>
          <p:nvPr/>
        </p:nvSpPr>
        <p:spPr bwMode="auto">
          <a:xfrm>
            <a:off x="323850" y="1679575"/>
            <a:ext cx="4176713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zh-CN" sz="2800" b="1">
                <a:solidFill>
                  <a:srgbClr val="0E7154"/>
                </a:solidFill>
                <a:sym typeface="Arial" charset="0"/>
              </a:rPr>
              <a:t>44</a:t>
            </a:r>
            <a:r>
              <a:rPr lang="ru-RU" altLang="zh-CN" sz="1600">
                <a:solidFill>
                  <a:srgbClr val="0E7154"/>
                </a:solidFill>
                <a:sym typeface="Arial" charset="0"/>
              </a:rPr>
              <a:t> </a:t>
            </a:r>
            <a:r>
              <a:rPr lang="ru-RU" altLang="zh-CN" sz="1600">
                <a:solidFill>
                  <a:srgbClr val="000000"/>
                </a:solidFill>
                <a:sym typeface="Arial" charset="0"/>
              </a:rPr>
              <a:t>муниципальных образования</a:t>
            </a:r>
          </a:p>
          <a:p>
            <a:pPr eaLnBrk="1" hangingPunct="1">
              <a:buFont typeface="Arial" charset="0"/>
              <a:buNone/>
            </a:pPr>
            <a:endParaRPr lang="ru-RU" altLang="zh-CN" sz="1600">
              <a:solidFill>
                <a:srgbClr val="0E7154"/>
              </a:solidFill>
              <a:sym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altLang="zh-CN" sz="2800" b="1">
                <a:solidFill>
                  <a:srgbClr val="0E7154"/>
                </a:solidFill>
                <a:sym typeface="Arial" charset="0"/>
              </a:rPr>
              <a:t>30</a:t>
            </a:r>
            <a:r>
              <a:rPr lang="ru-RU" altLang="zh-CN" sz="1600">
                <a:solidFill>
                  <a:srgbClr val="0E7154"/>
                </a:solidFill>
                <a:sym typeface="Arial" charset="0"/>
              </a:rPr>
              <a:t> </a:t>
            </a:r>
            <a:r>
              <a:rPr lang="ru-RU" altLang="zh-CN" sz="1600">
                <a:solidFill>
                  <a:srgbClr val="000000"/>
                </a:solidFill>
                <a:sym typeface="Arial" charset="0"/>
              </a:rPr>
              <a:t>официальных </a:t>
            </a:r>
            <a:r>
              <a:rPr lang="ru-RU" altLang="zh-CN" sz="1600" b="1">
                <a:solidFill>
                  <a:srgbClr val="000000"/>
                </a:solidFill>
                <a:sym typeface="Arial" charset="0"/>
              </a:rPr>
              <a:t>партнеров</a:t>
            </a:r>
            <a:r>
              <a:rPr lang="ru-RU" altLang="zh-CN" sz="1600">
                <a:solidFill>
                  <a:srgbClr val="000000"/>
                </a:solidFill>
                <a:sym typeface="Arial" charset="0"/>
              </a:rPr>
              <a:t> конкурса</a:t>
            </a:r>
          </a:p>
          <a:p>
            <a:pPr eaLnBrk="1" hangingPunct="1">
              <a:buFont typeface="Arial" charset="0"/>
              <a:buNone/>
            </a:pPr>
            <a:endParaRPr lang="ru-RU" altLang="zh-CN" sz="1600">
              <a:solidFill>
                <a:srgbClr val="0E7154"/>
              </a:solidFill>
              <a:sym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altLang="zh-CN" sz="2800" b="1">
                <a:solidFill>
                  <a:srgbClr val="0E7154"/>
                </a:solidFill>
                <a:sym typeface="Arial" charset="0"/>
              </a:rPr>
              <a:t>30</a:t>
            </a:r>
            <a:r>
              <a:rPr lang="ru-RU" altLang="zh-CN" sz="1600">
                <a:solidFill>
                  <a:srgbClr val="0E7154"/>
                </a:solidFill>
                <a:sym typeface="Arial" charset="0"/>
              </a:rPr>
              <a:t> </a:t>
            </a:r>
            <a:r>
              <a:rPr lang="ru-RU" altLang="zh-CN" sz="1600">
                <a:solidFill>
                  <a:srgbClr val="000000"/>
                </a:solidFill>
                <a:sym typeface="Arial" charset="0"/>
              </a:rPr>
              <a:t>авторитетных </a:t>
            </a:r>
            <a:r>
              <a:rPr lang="ru-RU" altLang="zh-CN" sz="1600" b="1">
                <a:solidFill>
                  <a:srgbClr val="000000"/>
                </a:solidFill>
                <a:sym typeface="Arial" charset="0"/>
              </a:rPr>
              <a:t>наставников</a:t>
            </a:r>
          </a:p>
          <a:p>
            <a:pPr eaLnBrk="1" hangingPunct="1">
              <a:buFont typeface="Arial" charset="0"/>
              <a:buNone/>
            </a:pPr>
            <a:endParaRPr lang="ru-RU" altLang="zh-CN" sz="1600">
              <a:solidFill>
                <a:srgbClr val="000000"/>
              </a:solidFill>
              <a:sym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altLang="zh-CN" sz="1600">
              <a:solidFill>
                <a:srgbClr val="000000"/>
              </a:solidFill>
              <a:sym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altLang="zh-CN" sz="1600">
              <a:solidFill>
                <a:srgbClr val="000000"/>
              </a:solidFill>
              <a:sym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altLang="zh-CN" sz="1600">
                <a:solidFill>
                  <a:srgbClr val="000000"/>
                </a:solidFill>
                <a:sym typeface="Arial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endParaRPr lang="ru-RU" altLang="zh-CN" sz="1600">
              <a:solidFill>
                <a:srgbClr val="000000"/>
              </a:solidFill>
              <a:sym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altLang="zh-CN" sz="1600">
              <a:solidFill>
                <a:srgbClr val="000000"/>
              </a:solidFill>
              <a:sym typeface="Arial" charset="0"/>
            </a:endParaRPr>
          </a:p>
        </p:txBody>
      </p:sp>
      <p:pic>
        <p:nvPicPr>
          <p:cNvPr id="20488" name="Рисунок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6913" y="185738"/>
            <a:ext cx="671512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356100" y="3076575"/>
            <a:ext cx="2089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altLang="zh-CN" sz="2800" b="1">
                <a:solidFill>
                  <a:srgbClr val="FF0000"/>
                </a:solidFill>
                <a:sym typeface="Arial" charset="0"/>
              </a:rPr>
              <a:t>100</a:t>
            </a:r>
            <a:r>
              <a:rPr lang="ru-RU" altLang="zh-CN" sz="1600">
                <a:solidFill>
                  <a:srgbClr val="EF8631"/>
                </a:solidFill>
                <a:sym typeface="Arial" charset="0"/>
              </a:rPr>
              <a:t> </a:t>
            </a:r>
            <a:r>
              <a:rPr lang="ru-RU" altLang="zh-CN" sz="1600" b="1">
                <a:solidFill>
                  <a:srgbClr val="000000"/>
                </a:solidFill>
                <a:sym typeface="Arial" charset="0"/>
              </a:rPr>
              <a:t>финалистов</a:t>
            </a:r>
            <a:endParaRPr lang="ru-RU" altLang="zh-CN">
              <a:sym typeface="Calibri" pitchFamily="34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357688" y="1708150"/>
            <a:ext cx="40100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altLang="zh-CN" sz="2800" b="1">
                <a:solidFill>
                  <a:srgbClr val="0E7154"/>
                </a:solidFill>
                <a:sym typeface="Arial" charset="0"/>
              </a:rPr>
              <a:t>5000</a:t>
            </a:r>
            <a:r>
              <a:rPr lang="ru-RU" altLang="zh-CN" sz="1600">
                <a:solidFill>
                  <a:srgbClr val="000000"/>
                </a:solidFill>
                <a:sym typeface="Arial" charset="0"/>
              </a:rPr>
              <a:t> </a:t>
            </a:r>
            <a:r>
              <a:rPr lang="ru-RU" altLang="zh-CN" sz="1600" b="1">
                <a:solidFill>
                  <a:srgbClr val="000000"/>
                </a:solidFill>
                <a:sym typeface="Arial" charset="0"/>
              </a:rPr>
              <a:t>заявок</a:t>
            </a:r>
            <a:r>
              <a:rPr lang="ru-RU" altLang="zh-CN" sz="1600">
                <a:solidFill>
                  <a:srgbClr val="000000"/>
                </a:solidFill>
                <a:sym typeface="Arial" charset="0"/>
              </a:rPr>
              <a:t> от участников Конкурса</a:t>
            </a:r>
            <a:endParaRPr lang="ru-RU" altLang="zh-CN">
              <a:solidFill>
                <a:srgbClr val="FFFFFF"/>
              </a:solidFill>
              <a:sym typeface="Calibri" pitchFamily="34" charset="0"/>
            </a:endParaRPr>
          </a:p>
          <a:p>
            <a:pPr eaLnBrk="1" hangingPunct="1">
              <a:buFont typeface="Arial" charset="0"/>
              <a:buNone/>
            </a:pPr>
            <a:endParaRPr lang="ru-RU" altLang="zh-CN">
              <a:sym typeface="Calibri" pitchFamily="34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356100" y="2355850"/>
            <a:ext cx="38623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altLang="zh-CN" sz="2800" b="1">
                <a:solidFill>
                  <a:srgbClr val="000000"/>
                </a:solidFill>
                <a:sym typeface="Arial" charset="0"/>
              </a:rPr>
              <a:t>400</a:t>
            </a:r>
            <a:r>
              <a:rPr lang="ru-RU" altLang="zh-CN" sz="1600">
                <a:solidFill>
                  <a:srgbClr val="000000"/>
                </a:solidFill>
                <a:sym typeface="Arial" charset="0"/>
              </a:rPr>
              <a:t> </a:t>
            </a:r>
            <a:r>
              <a:rPr lang="ru-RU" altLang="zh-CN" sz="1600" b="1">
                <a:solidFill>
                  <a:srgbClr val="000000"/>
                </a:solidFill>
                <a:sym typeface="Arial" charset="0"/>
              </a:rPr>
              <a:t>кандидатов</a:t>
            </a:r>
            <a:r>
              <a:rPr lang="ru-RU" altLang="zh-CN" sz="1600">
                <a:solidFill>
                  <a:srgbClr val="000000"/>
                </a:solidFill>
                <a:sym typeface="Arial" charset="0"/>
              </a:rPr>
              <a:t> в кадровый резерв</a:t>
            </a:r>
          </a:p>
          <a:p>
            <a:pPr eaLnBrk="1" hangingPunct="1">
              <a:buFont typeface="Arial" charset="0"/>
              <a:buNone/>
            </a:pPr>
            <a:endParaRPr lang="ru-RU" altLang="zh-CN">
              <a:sym typeface="Calibri" pitchFamily="34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4429125" y="3651250"/>
            <a:ext cx="195421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altLang="zh-CN" sz="2800" b="1">
                <a:solidFill>
                  <a:srgbClr val="C00000"/>
                </a:solidFill>
                <a:sym typeface="Arial" charset="0"/>
              </a:rPr>
              <a:t>25</a:t>
            </a:r>
            <a:r>
              <a:rPr lang="ru-RU" altLang="zh-CN" sz="1600">
                <a:solidFill>
                  <a:srgbClr val="000000"/>
                </a:solidFill>
                <a:sym typeface="Arial" charset="0"/>
              </a:rPr>
              <a:t> </a:t>
            </a:r>
            <a:r>
              <a:rPr lang="ru-RU" altLang="zh-CN" sz="1600" b="1">
                <a:solidFill>
                  <a:srgbClr val="000000"/>
                </a:solidFill>
                <a:sym typeface="Arial" charset="0"/>
              </a:rPr>
              <a:t>победителей</a:t>
            </a:r>
            <a:endParaRPr lang="ru-RU" altLang="zh-CN" sz="1600">
              <a:solidFill>
                <a:srgbClr val="000000"/>
              </a:solidFill>
              <a:sym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altLang="zh-CN"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2" descr="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18075"/>
            <a:ext cx="91440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Заголовок 1"/>
          <p:cNvSpPr>
            <a:spLocks noChangeArrowheads="1"/>
          </p:cNvSpPr>
          <p:nvPr/>
        </p:nvSpPr>
        <p:spPr bwMode="auto">
          <a:xfrm>
            <a:off x="879475" y="842963"/>
            <a:ext cx="8085138" cy="62865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zh-CN" sz="2800" b="1">
                <a:sym typeface="Arial" charset="0"/>
              </a:rPr>
              <a:t>Наставниками финалистов станут:</a:t>
            </a:r>
            <a:endParaRPr lang="ru-RU" altLang="zh-CN">
              <a:sym typeface="Arial" charset="0"/>
            </a:endParaRPr>
          </a:p>
        </p:txBody>
      </p:sp>
      <p:pic>
        <p:nvPicPr>
          <p:cNvPr id="21509" name="Рисунок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6913" y="185738"/>
            <a:ext cx="671512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8" descr="icon-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8" y="84455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250825" y="1635125"/>
            <a:ext cx="8642350" cy="3097213"/>
            <a:chOff x="0" y="0"/>
            <a:chExt cx="8640960" cy="3096344"/>
          </a:xfrm>
        </p:grpSpPr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145352" y="1828"/>
              <a:ext cx="1546343" cy="927806"/>
            </a:xfrm>
            <a:prstGeom prst="rect">
              <a:avLst/>
            </a:prstGeom>
            <a:solidFill>
              <a:srgbClr val="C0504C"/>
            </a:solidFill>
            <a:ln w="25400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/>
            <a:p>
              <a:pPr eaLnBrk="1" hangingPunct="1">
                <a:buFont typeface="Arial" charset="0"/>
                <a:buNone/>
              </a:pPr>
              <a:endParaRPr lang="ru-RU" altLang="ru-RU">
                <a:sym typeface="Calibri" pitchFamily="34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145352" y="1828"/>
              <a:ext cx="1546343" cy="927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9530" tIns="49530" rIns="49530" bIns="49530" anchor="ctr"/>
            <a:lstStyle/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charset="0"/>
                <a:buNone/>
              </a:pPr>
              <a:r>
                <a:rPr lang="ru-RU" altLang="zh-CN" sz="1300" b="1">
                  <a:solidFill>
                    <a:srgbClr val="FFFFFF"/>
                  </a:solidFill>
                  <a:sym typeface="Arial" charset="0"/>
                </a:rPr>
                <a:t>Заместители губернатора</a:t>
              </a:r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1846330" y="1828"/>
              <a:ext cx="1546343" cy="927806"/>
            </a:xfrm>
            <a:prstGeom prst="rect">
              <a:avLst/>
            </a:prstGeom>
            <a:solidFill>
              <a:srgbClr val="C05D4C"/>
            </a:solidFill>
            <a:ln w="25400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/>
            <a:p>
              <a:pPr eaLnBrk="1" hangingPunct="1">
                <a:buFont typeface="Arial" charset="0"/>
                <a:buNone/>
              </a:pPr>
              <a:endParaRPr lang="ru-RU" altLang="ru-RU">
                <a:sym typeface="Calibri" pitchFamily="34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1846330" y="1828"/>
              <a:ext cx="1546343" cy="927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9530" tIns="49530" rIns="49530" bIns="49530" anchor="ctr"/>
            <a:lstStyle/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charset="0"/>
                <a:buNone/>
              </a:pPr>
              <a:r>
                <a:rPr lang="ru-RU" altLang="zh-CN" sz="1300" b="1">
                  <a:solidFill>
                    <a:srgbClr val="FFFFFF"/>
                  </a:solidFill>
                  <a:sym typeface="Arial" charset="0"/>
                </a:rPr>
                <a:t>Руководители органов власти</a:t>
              </a:r>
            </a:p>
          </p:txBody>
        </p:sp>
        <p:sp>
          <p:nvSpPr>
            <p:cNvPr id="21516" name="Rectangle 12"/>
            <p:cNvSpPr>
              <a:spLocks noChangeArrowheads="1"/>
            </p:cNvSpPr>
            <p:nvPr/>
          </p:nvSpPr>
          <p:spPr bwMode="auto">
            <a:xfrm>
              <a:off x="3547308" y="1828"/>
              <a:ext cx="1546343" cy="927806"/>
            </a:xfrm>
            <a:prstGeom prst="rect">
              <a:avLst/>
            </a:prstGeom>
            <a:solidFill>
              <a:srgbClr val="BE6B4C"/>
            </a:solidFill>
            <a:ln w="25400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/>
            <a:p>
              <a:pPr eaLnBrk="1" hangingPunct="1">
                <a:buFont typeface="Arial" charset="0"/>
                <a:buNone/>
              </a:pPr>
              <a:endParaRPr lang="ru-RU" altLang="ru-RU">
                <a:sym typeface="Calibri" pitchFamily="34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/>
          </p:nvSpPr>
          <p:spPr bwMode="auto">
            <a:xfrm>
              <a:off x="3547308" y="1828"/>
              <a:ext cx="1546343" cy="927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9530" tIns="49530" rIns="49530" bIns="49530" anchor="ctr"/>
            <a:lstStyle/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charset="0"/>
                <a:buNone/>
              </a:pPr>
              <a:r>
                <a:rPr lang="ru-RU" altLang="zh-CN" sz="1300" b="1">
                  <a:solidFill>
                    <a:srgbClr val="FFFFFF"/>
                  </a:solidFill>
                  <a:sym typeface="Arial" charset="0"/>
                </a:rPr>
                <a:t>Депутаты Государственной Думы</a:t>
              </a:r>
            </a:p>
          </p:txBody>
        </p:sp>
        <p:sp>
          <p:nvSpPr>
            <p:cNvPr id="21518" name="Rectangle 14"/>
            <p:cNvSpPr>
              <a:spLocks noChangeArrowheads="1"/>
            </p:cNvSpPr>
            <p:nvPr/>
          </p:nvSpPr>
          <p:spPr bwMode="auto">
            <a:xfrm>
              <a:off x="5248286" y="1828"/>
              <a:ext cx="1546343" cy="927806"/>
            </a:xfrm>
            <a:prstGeom prst="rect">
              <a:avLst/>
            </a:prstGeom>
            <a:solidFill>
              <a:srgbClr val="BE784C"/>
            </a:solidFill>
            <a:ln w="25400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/>
            <a:p>
              <a:pPr eaLnBrk="1" hangingPunct="1">
                <a:buFont typeface="Arial" charset="0"/>
                <a:buNone/>
              </a:pPr>
              <a:endParaRPr lang="ru-RU" altLang="ru-RU">
                <a:sym typeface="Calibri" pitchFamily="34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/>
          </p:nvSpPr>
          <p:spPr bwMode="auto">
            <a:xfrm>
              <a:off x="5248286" y="1828"/>
              <a:ext cx="1546343" cy="927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9530" tIns="49530" rIns="49530" bIns="49530" anchor="ctr"/>
            <a:lstStyle/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charset="0"/>
                <a:buNone/>
              </a:pPr>
              <a:r>
                <a:rPr lang="ru-RU" altLang="zh-CN" sz="1300" b="1">
                  <a:solidFill>
                    <a:srgbClr val="FFFFFF"/>
                  </a:solidFill>
                  <a:sym typeface="Arial" charset="0"/>
                </a:rPr>
                <a:t>Депутаты Законодательного Собрания</a:t>
              </a:r>
            </a:p>
          </p:txBody>
        </p:sp>
        <p:sp>
          <p:nvSpPr>
            <p:cNvPr id="21520" name="Rectangle 16"/>
            <p:cNvSpPr>
              <a:spLocks noChangeArrowheads="1"/>
            </p:cNvSpPr>
            <p:nvPr/>
          </p:nvSpPr>
          <p:spPr bwMode="auto">
            <a:xfrm>
              <a:off x="6949264" y="1828"/>
              <a:ext cx="1546343" cy="927806"/>
            </a:xfrm>
            <a:prstGeom prst="rect">
              <a:avLst/>
            </a:prstGeom>
            <a:solidFill>
              <a:srgbClr val="BD864D"/>
            </a:solidFill>
            <a:ln w="25400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/>
            <a:p>
              <a:pPr eaLnBrk="1" hangingPunct="1">
                <a:buFont typeface="Arial" charset="0"/>
                <a:buNone/>
              </a:pPr>
              <a:endParaRPr lang="ru-RU" altLang="ru-RU">
                <a:sym typeface="Calibri" pitchFamily="34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/>
          </p:nvSpPr>
          <p:spPr bwMode="auto">
            <a:xfrm>
              <a:off x="6949264" y="1828"/>
              <a:ext cx="1546343" cy="927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9530" tIns="49530" rIns="49530" bIns="49530" anchor="ctr"/>
            <a:lstStyle/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charset="0"/>
                <a:buNone/>
              </a:pPr>
              <a:r>
                <a:rPr lang="ru-RU" altLang="zh-CN" sz="1300" b="1">
                  <a:solidFill>
                    <a:srgbClr val="FFFFFF"/>
                  </a:solidFill>
                  <a:sym typeface="Arial" charset="0"/>
                </a:rPr>
                <a:t>Главы городов и районов края</a:t>
              </a:r>
            </a:p>
          </p:txBody>
        </p:sp>
        <p:sp>
          <p:nvSpPr>
            <p:cNvPr id="21522" name="Rectangle 18"/>
            <p:cNvSpPr>
              <a:spLocks noChangeArrowheads="1"/>
            </p:cNvSpPr>
            <p:nvPr/>
          </p:nvSpPr>
          <p:spPr bwMode="auto">
            <a:xfrm>
              <a:off x="1872215" y="1080121"/>
              <a:ext cx="1546343" cy="927806"/>
            </a:xfrm>
            <a:prstGeom prst="rect">
              <a:avLst/>
            </a:prstGeom>
            <a:solidFill>
              <a:srgbClr val="BD924D"/>
            </a:solidFill>
            <a:ln w="25400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/>
            <a:p>
              <a:pPr eaLnBrk="1" hangingPunct="1">
                <a:buFont typeface="Arial" charset="0"/>
                <a:buNone/>
              </a:pPr>
              <a:endParaRPr lang="ru-RU" altLang="ru-RU">
                <a:sym typeface="Calibri" pitchFamily="34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/>
          </p:nvSpPr>
          <p:spPr bwMode="auto">
            <a:xfrm>
              <a:off x="1872215" y="1080121"/>
              <a:ext cx="1546343" cy="927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9530" tIns="49530" rIns="49530" bIns="49530" anchor="ctr"/>
            <a:lstStyle/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charset="0"/>
                <a:buNone/>
              </a:pPr>
              <a:r>
                <a:rPr lang="ru-RU" altLang="zh-CN" sz="1300" b="1">
                  <a:solidFill>
                    <a:srgbClr val="FFFFFF"/>
                  </a:solidFill>
                  <a:sym typeface="Arial" charset="0"/>
                </a:rPr>
                <a:t>ТОП менеджеры          ФК «Краснодар», ПБК «Локомотив-Кубань» и т.д.</a:t>
              </a:r>
            </a:p>
          </p:txBody>
        </p:sp>
        <p:sp>
          <p:nvSpPr>
            <p:cNvPr id="21524" name="Rectangle 20"/>
            <p:cNvSpPr>
              <a:spLocks noChangeArrowheads="1"/>
            </p:cNvSpPr>
            <p:nvPr/>
          </p:nvSpPr>
          <p:spPr bwMode="auto">
            <a:xfrm>
              <a:off x="144022" y="1080121"/>
              <a:ext cx="1546343" cy="927806"/>
            </a:xfrm>
            <a:prstGeom prst="rect">
              <a:avLst/>
            </a:prstGeom>
            <a:solidFill>
              <a:srgbClr val="BC9F4E"/>
            </a:solidFill>
            <a:ln w="25400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/>
            <a:p>
              <a:pPr eaLnBrk="1" hangingPunct="1">
                <a:buFont typeface="Arial" charset="0"/>
                <a:buNone/>
              </a:pPr>
              <a:endParaRPr lang="ru-RU" altLang="ru-RU">
                <a:sym typeface="Calibri" pitchFamily="34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/>
          </p:nvSpPr>
          <p:spPr bwMode="auto">
            <a:xfrm>
              <a:off x="144022" y="1080121"/>
              <a:ext cx="1546343" cy="927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9530" tIns="49530" rIns="49530" bIns="49530" anchor="ctr"/>
            <a:lstStyle/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charset="0"/>
                <a:buNone/>
              </a:pPr>
              <a:r>
                <a:rPr lang="ru-RU" altLang="zh-CN" sz="1300" b="1">
                  <a:solidFill>
                    <a:srgbClr val="FFFFFF"/>
                  </a:solidFill>
                  <a:sym typeface="Arial" charset="0"/>
                </a:rPr>
                <a:t>Управленцы ПАО «Сбербанк»</a:t>
              </a:r>
            </a:p>
          </p:txBody>
        </p:sp>
        <p:sp>
          <p:nvSpPr>
            <p:cNvPr id="21526" name="Rectangle 22"/>
            <p:cNvSpPr>
              <a:spLocks noChangeArrowheads="1"/>
            </p:cNvSpPr>
            <p:nvPr/>
          </p:nvSpPr>
          <p:spPr bwMode="auto">
            <a:xfrm>
              <a:off x="3547308" y="1084268"/>
              <a:ext cx="1546343" cy="927806"/>
            </a:xfrm>
            <a:prstGeom prst="rect">
              <a:avLst/>
            </a:prstGeom>
            <a:solidFill>
              <a:srgbClr val="BCAC4E"/>
            </a:solidFill>
            <a:ln w="25400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/>
            <a:p>
              <a:pPr eaLnBrk="1" hangingPunct="1">
                <a:buFont typeface="Arial" charset="0"/>
                <a:buNone/>
              </a:pPr>
              <a:endParaRPr lang="ru-RU" altLang="ru-RU">
                <a:sym typeface="Calibri" pitchFamily="34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/>
          </p:nvSpPr>
          <p:spPr bwMode="auto">
            <a:xfrm>
              <a:off x="3547308" y="1084268"/>
              <a:ext cx="1546343" cy="927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9530" tIns="49530" rIns="49530" bIns="49530" anchor="ctr"/>
            <a:lstStyle/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charset="0"/>
                <a:buNone/>
              </a:pPr>
              <a:r>
                <a:rPr lang="ru-RU" altLang="zh-CN" sz="1300" b="1">
                  <a:solidFill>
                    <a:srgbClr val="FFFFFF"/>
                  </a:solidFill>
                  <a:sym typeface="Arial" charset="0"/>
                </a:rPr>
                <a:t>Управленцы ПАО «Газпром Нефть», «Роснефть» и т.д.</a:t>
              </a:r>
            </a:p>
          </p:txBody>
        </p:sp>
        <p:sp>
          <p:nvSpPr>
            <p:cNvPr id="21528" name="Rectangle 24"/>
            <p:cNvSpPr>
              <a:spLocks noChangeArrowheads="1"/>
            </p:cNvSpPr>
            <p:nvPr/>
          </p:nvSpPr>
          <p:spPr bwMode="auto">
            <a:xfrm>
              <a:off x="5248286" y="1084268"/>
              <a:ext cx="1546343" cy="927806"/>
            </a:xfrm>
            <a:prstGeom prst="rect">
              <a:avLst/>
            </a:prstGeom>
            <a:solidFill>
              <a:srgbClr val="BBB74F"/>
            </a:solidFill>
            <a:ln w="25400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/>
            <a:p>
              <a:pPr eaLnBrk="1" hangingPunct="1">
                <a:buFont typeface="Arial" charset="0"/>
                <a:buNone/>
              </a:pPr>
              <a:endParaRPr lang="ru-RU" altLang="ru-RU">
                <a:sym typeface="Calibri" pitchFamily="34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/>
          </p:nvSpPr>
          <p:spPr bwMode="auto">
            <a:xfrm>
              <a:off x="5248286" y="1084268"/>
              <a:ext cx="1546343" cy="927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9530" tIns="49530" rIns="49530" bIns="49530" anchor="ctr"/>
            <a:lstStyle/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charset="0"/>
                <a:buNone/>
              </a:pPr>
              <a:r>
                <a:rPr lang="ru-RU" altLang="zh-CN" sz="1300" b="1">
                  <a:solidFill>
                    <a:srgbClr val="FFFFFF"/>
                  </a:solidFill>
                  <a:sym typeface="Arial" charset="0"/>
                </a:rPr>
                <a:t>Успешные девелоперы и застройщики</a:t>
              </a:r>
            </a:p>
          </p:txBody>
        </p:sp>
        <p:sp>
          <p:nvSpPr>
            <p:cNvPr id="21530" name="Rectangle 26"/>
            <p:cNvSpPr>
              <a:spLocks noChangeArrowheads="1"/>
            </p:cNvSpPr>
            <p:nvPr/>
          </p:nvSpPr>
          <p:spPr bwMode="auto">
            <a:xfrm>
              <a:off x="6949264" y="1084268"/>
              <a:ext cx="1546343" cy="927806"/>
            </a:xfrm>
            <a:prstGeom prst="rect">
              <a:avLst/>
            </a:prstGeom>
            <a:solidFill>
              <a:srgbClr val="B2BC53"/>
            </a:solidFill>
            <a:ln w="25400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/>
            <a:p>
              <a:pPr eaLnBrk="1" hangingPunct="1">
                <a:buFont typeface="Arial" charset="0"/>
                <a:buNone/>
              </a:pPr>
              <a:endParaRPr lang="ru-RU" altLang="ru-RU">
                <a:sym typeface="Calibri" pitchFamily="34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/>
          </p:nvSpPr>
          <p:spPr bwMode="auto">
            <a:xfrm>
              <a:off x="6949264" y="1084268"/>
              <a:ext cx="1546343" cy="927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9530" tIns="49530" rIns="49530" bIns="49530" anchor="ctr"/>
            <a:lstStyle/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charset="0"/>
                <a:buNone/>
              </a:pPr>
              <a:r>
                <a:rPr lang="ru-RU" altLang="en-US" sz="1300" b="1">
                  <a:solidFill>
                    <a:srgbClr val="FFFFFF"/>
                  </a:solidFill>
                  <a:sym typeface="Arial" charset="0"/>
                </a:rPr>
                <a:t>Управляющие медиа-холдингов и </a:t>
              </a:r>
              <a:r>
                <a:rPr lang="en-US" altLang="ru-RU" sz="1300" b="1">
                  <a:solidFill>
                    <a:srgbClr val="FFFFFF"/>
                  </a:solidFill>
                  <a:sym typeface="Arial" charset="0"/>
                </a:rPr>
                <a:t>IT</a:t>
              </a:r>
              <a:r>
                <a:rPr lang="ru-RU" altLang="en-US" sz="1300" b="1">
                  <a:solidFill>
                    <a:srgbClr val="FFFFFF"/>
                  </a:solidFill>
                  <a:sym typeface="Arial" charset="0"/>
                </a:rPr>
                <a:t>-компаний</a:t>
              </a:r>
            </a:p>
          </p:txBody>
        </p:sp>
        <p:sp>
          <p:nvSpPr>
            <p:cNvPr id="21532" name="Rectangle 28"/>
            <p:cNvSpPr>
              <a:spLocks noChangeArrowheads="1"/>
            </p:cNvSpPr>
            <p:nvPr/>
          </p:nvSpPr>
          <p:spPr bwMode="auto">
            <a:xfrm>
              <a:off x="2696819" y="2166709"/>
              <a:ext cx="1546343" cy="927806"/>
            </a:xfrm>
            <a:prstGeom prst="rect">
              <a:avLst/>
            </a:prstGeom>
            <a:solidFill>
              <a:srgbClr val="A5BA55"/>
            </a:solidFill>
            <a:ln w="25400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/>
            <a:p>
              <a:pPr eaLnBrk="1" hangingPunct="1">
                <a:buFont typeface="Arial" charset="0"/>
                <a:buNone/>
              </a:pPr>
              <a:endParaRPr lang="ru-RU" altLang="ru-RU">
                <a:sym typeface="Calibri" pitchFamily="34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/>
          </p:nvSpPr>
          <p:spPr bwMode="auto">
            <a:xfrm>
              <a:off x="2696819" y="2166709"/>
              <a:ext cx="1546343" cy="927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9530" tIns="49530" rIns="49530" bIns="49530" anchor="ctr"/>
            <a:lstStyle/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charset="0"/>
                <a:buNone/>
              </a:pPr>
              <a:r>
                <a:rPr lang="ru-RU" altLang="zh-CN" sz="1300" b="1">
                  <a:solidFill>
                    <a:srgbClr val="FFFFFF"/>
                  </a:solidFill>
                  <a:sym typeface="Arial" charset="0"/>
                </a:rPr>
                <a:t>Ректоры ведущих кубанских ВУЗов</a:t>
              </a:r>
            </a:p>
          </p:txBody>
        </p:sp>
        <p:sp>
          <p:nvSpPr>
            <p:cNvPr id="21534" name="Rectangle 30"/>
            <p:cNvSpPr>
              <a:spLocks noChangeArrowheads="1"/>
            </p:cNvSpPr>
            <p:nvPr/>
          </p:nvSpPr>
          <p:spPr bwMode="auto">
            <a:xfrm>
              <a:off x="4397797" y="2166709"/>
              <a:ext cx="1546343" cy="927806"/>
            </a:xfrm>
            <a:prstGeom prst="rect">
              <a:avLst/>
            </a:prstGeom>
            <a:solidFill>
              <a:srgbClr val="99BA55"/>
            </a:solidFill>
            <a:ln w="25400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/>
            <a:p>
              <a:pPr eaLnBrk="1" hangingPunct="1">
                <a:buFont typeface="Arial" charset="0"/>
                <a:buNone/>
              </a:pPr>
              <a:endParaRPr lang="ru-RU" altLang="ru-RU">
                <a:sym typeface="Calibri" pitchFamily="34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/>
          </p:nvSpPr>
          <p:spPr bwMode="auto">
            <a:xfrm>
              <a:off x="4397797" y="2166709"/>
              <a:ext cx="1546343" cy="927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9530" tIns="49530" rIns="49530" bIns="49530" anchor="ctr"/>
            <a:lstStyle/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charset="0"/>
                <a:buNone/>
              </a:pPr>
              <a:r>
                <a:rPr lang="ru-RU" altLang="zh-CN" sz="1300" b="1">
                  <a:solidFill>
                    <a:srgbClr val="FFFFFF"/>
                  </a:solidFill>
                  <a:sym typeface="Arial" charset="0"/>
                </a:rPr>
                <a:t>... и другие лидеры из разных сфер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2" descr="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18075"/>
            <a:ext cx="91440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Заголовок 1"/>
          <p:cNvSpPr>
            <a:spLocks noChangeArrowheads="1"/>
          </p:cNvSpPr>
          <p:nvPr/>
        </p:nvSpPr>
        <p:spPr bwMode="auto">
          <a:xfrm>
            <a:off x="323850" y="700088"/>
            <a:ext cx="8083550" cy="804862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zh-CN" sz="2400" b="1">
                <a:solidFill>
                  <a:srgbClr val="EF8631"/>
                </a:solidFill>
                <a:sym typeface="Arial" charset="0"/>
              </a:rPr>
              <a:t>Каждый этап проекта </a:t>
            </a:r>
            <a:r>
              <a:rPr lang="ru-RU" altLang="zh-CN" sz="2400" b="1">
                <a:sym typeface="Arial" charset="0"/>
              </a:rPr>
              <a:t>даст новые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zh-CN" sz="2400" b="1">
                <a:sym typeface="Arial" charset="0"/>
              </a:rPr>
              <a:t>возможности для карьерного роста участников:</a:t>
            </a:r>
            <a:endParaRPr lang="ru-RU" altLang="zh-CN" sz="1600">
              <a:sym typeface="Arial" charset="0"/>
            </a:endParaRPr>
          </a:p>
        </p:txBody>
      </p:sp>
      <p:pic>
        <p:nvPicPr>
          <p:cNvPr id="22533" name="Рисунок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6913" y="185738"/>
            <a:ext cx="671512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Объект 2"/>
          <p:cNvSpPr>
            <a:spLocks noChangeArrowheads="1"/>
          </p:cNvSpPr>
          <p:nvPr/>
        </p:nvSpPr>
        <p:spPr bwMode="auto">
          <a:xfrm>
            <a:off x="395288" y="1708150"/>
            <a:ext cx="2089150" cy="3024188"/>
          </a:xfrm>
          <a:prstGeom prst="rect">
            <a:avLst/>
          </a:prstGeom>
          <a:solidFill>
            <a:srgbClr val="9BBB59">
              <a:alpha val="50195"/>
            </a:srgbClr>
          </a:solidFill>
          <a:ln w="9525">
            <a:noFill/>
            <a:bevel/>
            <a:headEnd/>
            <a:tailEnd/>
          </a:ln>
        </p:spPr>
        <p:txBody>
          <a:bodyPr/>
          <a:lstStyle/>
          <a:p>
            <a:pPr marL="342900" indent="-342900" eaLnBrk="1" hangingPunct="1">
              <a:buFont typeface="Arial" charset="0"/>
              <a:buNone/>
            </a:pPr>
            <a:r>
              <a:rPr lang="ru-RU" altLang="en-US" sz="1400" b="1">
                <a:solidFill>
                  <a:srgbClr val="000000"/>
                </a:solidFill>
                <a:sym typeface="Arial" charset="0"/>
              </a:rPr>
              <a:t>1. Регистрация участников</a:t>
            </a:r>
            <a:br>
              <a:rPr lang="ru-RU" altLang="en-US" sz="1400" b="1">
                <a:solidFill>
                  <a:srgbClr val="000000"/>
                </a:solidFill>
                <a:sym typeface="Arial" charset="0"/>
              </a:rPr>
            </a:br>
            <a:r>
              <a:rPr lang="ru-RU" altLang="en-US" sz="1400" b="1">
                <a:solidFill>
                  <a:schemeClr val="bg1"/>
                </a:solidFill>
                <a:sym typeface="Arial" charset="0"/>
              </a:rPr>
              <a:t>с 10.09 по </a:t>
            </a:r>
            <a:r>
              <a:rPr lang="en-US" altLang="ru-RU" sz="1400" b="1">
                <a:solidFill>
                  <a:schemeClr val="bg1"/>
                </a:solidFill>
                <a:sym typeface="Arial" charset="0"/>
              </a:rPr>
              <a:t>1</a:t>
            </a:r>
            <a:r>
              <a:rPr lang="ru-RU" altLang="en-US" sz="1400" b="1">
                <a:solidFill>
                  <a:schemeClr val="bg1"/>
                </a:solidFill>
                <a:sym typeface="Arial" charset="0"/>
              </a:rPr>
              <a:t>.10</a:t>
            </a:r>
            <a:endParaRPr lang="ru-RU" altLang="en-US" b="1">
              <a:solidFill>
                <a:schemeClr val="bg1"/>
              </a:solidFill>
              <a:sym typeface="Arial" charset="0"/>
            </a:endParaRPr>
          </a:p>
          <a:p>
            <a:pPr marL="342900" indent="-342900" eaLnBrk="1" hangingPunct="1">
              <a:buFont typeface="Arial" charset="0"/>
              <a:buNone/>
            </a:pPr>
            <a:endParaRPr lang="ru-RU" altLang="en-US" sz="1400">
              <a:solidFill>
                <a:srgbClr val="000000"/>
              </a:solidFill>
              <a:sym typeface="Arial" charset="0"/>
            </a:endParaRPr>
          </a:p>
          <a:p>
            <a:pPr marL="342900" indent="-342900" eaLnBrk="1" hangingPunct="1">
              <a:buFont typeface="Arial" charset="0"/>
              <a:buNone/>
            </a:pPr>
            <a:r>
              <a:rPr lang="ru-RU" altLang="en-US" sz="1200" b="1">
                <a:solidFill>
                  <a:srgbClr val="000000"/>
                </a:solidFill>
                <a:sym typeface="Arial" charset="0"/>
              </a:rPr>
              <a:t> Заполнение специальной анкеты</a:t>
            </a:r>
            <a:r>
              <a:rPr lang="ru-RU" altLang="en-US" sz="1200">
                <a:solidFill>
                  <a:srgbClr val="000000"/>
                </a:solidFill>
                <a:sym typeface="Arial" charset="0"/>
              </a:rPr>
              <a:t>, запись 30-ти секундного видео-обращения с обоснованием участия в проекте</a:t>
            </a:r>
          </a:p>
          <a:p>
            <a:pPr marL="342900" indent="-342900" eaLnBrk="1" hangingPunct="1">
              <a:buFont typeface="Arial" charset="0"/>
              <a:buNone/>
            </a:pPr>
            <a:endParaRPr lang="ru-RU" altLang="en-US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2535" name="Объект 2"/>
          <p:cNvSpPr>
            <a:spLocks noChangeArrowheads="1"/>
          </p:cNvSpPr>
          <p:nvPr/>
        </p:nvSpPr>
        <p:spPr bwMode="auto">
          <a:xfrm>
            <a:off x="2516188" y="1708150"/>
            <a:ext cx="1944687" cy="3024188"/>
          </a:xfrm>
          <a:prstGeom prst="rect">
            <a:avLst/>
          </a:prstGeom>
          <a:solidFill>
            <a:srgbClr val="4BACC6">
              <a:alpha val="50195"/>
            </a:srgbClr>
          </a:solidFill>
          <a:ln w="9525">
            <a:noFill/>
            <a:bevel/>
            <a:headEnd/>
            <a:tailEnd/>
          </a:ln>
        </p:spPr>
        <p:txBody>
          <a:bodyPr/>
          <a:lstStyle/>
          <a:p>
            <a:pPr marL="228600" indent="-228600" eaLnBrk="1" hangingPunct="1">
              <a:buClr>
                <a:schemeClr val="tx2"/>
              </a:buClr>
              <a:buFont typeface="Arial" charset="0"/>
              <a:buNone/>
            </a:pPr>
            <a:r>
              <a:rPr lang="ru-RU" altLang="zh-CN" sz="1400" b="1">
                <a:solidFill>
                  <a:srgbClr val="000000"/>
                </a:solidFill>
                <a:sym typeface="Arial" charset="0"/>
              </a:rPr>
              <a:t>2. Дистанционный отбор</a:t>
            </a:r>
            <a:br>
              <a:rPr lang="ru-RU" altLang="zh-CN" sz="1400" b="1">
                <a:solidFill>
                  <a:srgbClr val="000000"/>
                </a:solidFill>
                <a:sym typeface="Arial" charset="0"/>
              </a:rPr>
            </a:br>
            <a:r>
              <a:rPr lang="ru-RU" altLang="zh-CN" sz="1400" b="1">
                <a:solidFill>
                  <a:schemeClr val="bg1"/>
                </a:solidFill>
                <a:sym typeface="Arial" charset="0"/>
              </a:rPr>
              <a:t>6.10 и 13.10</a:t>
            </a:r>
          </a:p>
          <a:p>
            <a:pPr marL="228600" indent="-228600" algn="just" eaLnBrk="1" hangingPunct="1">
              <a:buClr>
                <a:schemeClr val="tx2"/>
              </a:buClr>
              <a:buFont typeface="Arial" charset="0"/>
              <a:buNone/>
            </a:pPr>
            <a:endParaRPr lang="ru-RU" altLang="zh-CN" sz="1400" b="1">
              <a:solidFill>
                <a:srgbClr val="000000"/>
              </a:solidFill>
              <a:sym typeface="Arial" charset="0"/>
            </a:endParaRPr>
          </a:p>
          <a:p>
            <a:pPr marL="228600" indent="-228600" eaLnBrk="1" hangingPunct="1">
              <a:buClr>
                <a:schemeClr val="tx2"/>
              </a:buClr>
              <a:buFont typeface="Arial" charset="0"/>
              <a:buNone/>
            </a:pPr>
            <a:r>
              <a:rPr lang="ru-RU" altLang="zh-CN" sz="1200" b="1">
                <a:solidFill>
                  <a:srgbClr val="000000"/>
                </a:solidFill>
                <a:sym typeface="Arial" charset="0"/>
              </a:rPr>
              <a:t>Онлайн-тестирование</a:t>
            </a:r>
            <a:r>
              <a:rPr lang="ru-RU" altLang="zh-CN" sz="1200">
                <a:solidFill>
                  <a:srgbClr val="000000"/>
                </a:solidFill>
                <a:sym typeface="Arial" charset="0"/>
              </a:rPr>
              <a:t>, по результатам которого каждый конкурсант получит экспертное заключение </a:t>
            </a:r>
            <a:endParaRPr lang="ru-RU" altLang="zh-CN">
              <a:sym typeface="Calibri" pitchFamily="34" charset="0"/>
            </a:endParaRPr>
          </a:p>
        </p:txBody>
      </p:sp>
      <p:sp>
        <p:nvSpPr>
          <p:cNvPr id="22536" name="Объект 2"/>
          <p:cNvSpPr>
            <a:spLocks noChangeArrowheads="1"/>
          </p:cNvSpPr>
          <p:nvPr/>
        </p:nvSpPr>
        <p:spPr bwMode="auto">
          <a:xfrm>
            <a:off x="4492625" y="1708150"/>
            <a:ext cx="4495800" cy="3024188"/>
          </a:xfrm>
          <a:prstGeom prst="rect">
            <a:avLst/>
          </a:prstGeom>
          <a:solidFill>
            <a:srgbClr val="4F81BD">
              <a:alpha val="50195"/>
            </a:srgbClr>
          </a:solidFill>
          <a:ln w="9525">
            <a:noFill/>
            <a:bevel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6000"/>
              </a:lnSpc>
              <a:buClr>
                <a:schemeClr val="tx2"/>
              </a:buClr>
              <a:buFont typeface="Arial" charset="0"/>
              <a:buNone/>
            </a:pPr>
            <a:r>
              <a:rPr lang="ru-RU" altLang="en-US" sz="1400" b="1">
                <a:solidFill>
                  <a:srgbClr val="000000"/>
                </a:solidFill>
                <a:sym typeface="Arial" charset="0"/>
              </a:rPr>
              <a:t>3. Зональные полуфиналы</a:t>
            </a:r>
            <a:br>
              <a:rPr lang="ru-RU" altLang="en-US" sz="1400" b="1">
                <a:solidFill>
                  <a:srgbClr val="000000"/>
                </a:solidFill>
                <a:sym typeface="Arial" charset="0"/>
              </a:rPr>
            </a:br>
            <a:endParaRPr lang="ru-RU" altLang="en-US" sz="1400" b="1">
              <a:solidFill>
                <a:srgbClr val="000000"/>
              </a:solidFill>
              <a:sym typeface="Arial" charset="0"/>
            </a:endParaRPr>
          </a:p>
          <a:p>
            <a:pPr marL="228600" indent="-228600" eaLnBrk="1" hangingPunct="1">
              <a:lnSpc>
                <a:spcPct val="96000"/>
              </a:lnSpc>
              <a:buClr>
                <a:schemeClr val="tx2"/>
              </a:buClr>
              <a:buFont typeface="Arial" charset="0"/>
              <a:buNone/>
            </a:pPr>
            <a:r>
              <a:rPr lang="ru-RU" altLang="en-US" sz="1400" b="1">
                <a:solidFill>
                  <a:schemeClr val="bg1"/>
                </a:solidFill>
                <a:sym typeface="Arial" charset="0"/>
              </a:rPr>
              <a:t> 02.11, 09.11, 16.11 и 23.11</a:t>
            </a:r>
          </a:p>
          <a:p>
            <a:pPr marL="228600" indent="-228600" eaLnBrk="1" hangingPunct="1">
              <a:lnSpc>
                <a:spcPct val="96000"/>
              </a:lnSpc>
              <a:buClr>
                <a:schemeClr val="tx2"/>
              </a:buClr>
              <a:buFont typeface="Arial" charset="0"/>
              <a:buNone/>
            </a:pPr>
            <a:endParaRPr lang="ru-RU" altLang="en-US" sz="1400">
              <a:solidFill>
                <a:srgbClr val="000000"/>
              </a:solidFill>
              <a:sym typeface="Arial" charset="0"/>
            </a:endParaRPr>
          </a:p>
          <a:p>
            <a:pPr marL="228600" indent="-228600" eaLnBrk="1" hangingPunct="1">
              <a:lnSpc>
                <a:spcPct val="96000"/>
              </a:lnSpc>
              <a:buClr>
                <a:schemeClr val="tx2"/>
              </a:buClr>
              <a:buFont typeface="Arial" charset="0"/>
              <a:buNone/>
            </a:pPr>
            <a:r>
              <a:rPr lang="ru-RU" altLang="en-US" sz="1200" b="1">
                <a:solidFill>
                  <a:srgbClr val="000000"/>
                </a:solidFill>
                <a:sym typeface="Arial" charset="0"/>
              </a:rPr>
              <a:t>Очные испытания</a:t>
            </a:r>
            <a:r>
              <a:rPr lang="ru-RU" altLang="en-US" sz="1200">
                <a:solidFill>
                  <a:srgbClr val="000000"/>
                </a:solidFill>
                <a:sym typeface="Arial" charset="0"/>
              </a:rPr>
              <a:t>. </a:t>
            </a:r>
            <a:r>
              <a:rPr lang="ru-RU" altLang="en-US" sz="1200" b="1">
                <a:solidFill>
                  <a:srgbClr val="000000"/>
                </a:solidFill>
                <a:sym typeface="Arial" charset="0"/>
              </a:rPr>
              <a:t>100 сильнейших управленцев каждого зонального округа соберутся на 4 площадках</a:t>
            </a:r>
            <a:r>
              <a:rPr lang="en-US" altLang="ru-RU" sz="1200" b="1">
                <a:solidFill>
                  <a:srgbClr val="000000"/>
                </a:solidFill>
                <a:sym typeface="Arial" charset="0"/>
              </a:rPr>
              <a:t> 7</a:t>
            </a:r>
            <a:r>
              <a:rPr lang="ru-RU" altLang="en-US" sz="1200" b="1">
                <a:solidFill>
                  <a:srgbClr val="000000"/>
                </a:solidFill>
                <a:sym typeface="Arial" charset="0"/>
              </a:rPr>
              <a:t>экономических зон края</a:t>
            </a:r>
            <a:r>
              <a:rPr lang="ru-RU" altLang="en-US" sz="1200">
                <a:solidFill>
                  <a:srgbClr val="000000"/>
                </a:solidFill>
                <a:sym typeface="Arial" charset="0"/>
              </a:rPr>
              <a:t>, где в формате  конференций  обсудят мировые тренды управления, решат бизнес-кейсы, пообщаются с ключевыми политическими, экономическими, общественными лидерами , получат экспертную оценку своих компетенций и  рекомендации по дальнейшему развитию, пройдут персональные интервью с муниципальными координаторами. </a:t>
            </a:r>
            <a:endParaRPr lang="ru-RU" altLang="en-US" sz="3400">
              <a:solidFill>
                <a:srgbClr val="000000"/>
              </a:solidFill>
              <a:sym typeface="Arial" charset="0"/>
            </a:endParaRPr>
          </a:p>
          <a:p>
            <a:pPr marL="228600" indent="-228600" algn="just" eaLnBrk="1" hangingPunct="1">
              <a:lnSpc>
                <a:spcPct val="96000"/>
              </a:lnSpc>
              <a:buClr>
                <a:schemeClr val="tx2"/>
              </a:buClr>
              <a:buFont typeface="Arial" charset="0"/>
              <a:buNone/>
            </a:pPr>
            <a:endParaRPr lang="ru-RU" altLang="en-US" sz="3400">
              <a:solidFill>
                <a:srgbClr val="000000"/>
              </a:solidFill>
              <a:sym typeface="Arial" charset="0"/>
            </a:endParaRPr>
          </a:p>
          <a:p>
            <a:pPr marL="228600" indent="-228600" eaLnBrk="1" hangingPunct="1">
              <a:lnSpc>
                <a:spcPct val="96000"/>
              </a:lnSpc>
              <a:buClr>
                <a:schemeClr val="tx2"/>
              </a:buClr>
              <a:buFont typeface="Arial" charset="0"/>
              <a:buNone/>
            </a:pPr>
            <a:endParaRPr lang="ru-RU" altLang="en-US" sz="3400" b="1">
              <a:solidFill>
                <a:srgbClr val="000000"/>
              </a:solidFill>
              <a:sym typeface="Arial" charset="0"/>
            </a:endParaRPr>
          </a:p>
          <a:p>
            <a:pPr marL="228600" indent="-228600" eaLnBrk="1" hangingPunct="1">
              <a:lnSpc>
                <a:spcPct val="96000"/>
              </a:lnSpc>
              <a:buClr>
                <a:schemeClr val="tx2"/>
              </a:buClr>
              <a:buFont typeface="Arial" charset="0"/>
              <a:buNone/>
            </a:pPr>
            <a:endParaRPr lang="ru-RU" altLang="en-US" sz="3400" b="1">
              <a:solidFill>
                <a:srgbClr val="000000"/>
              </a:solidFill>
              <a:sym typeface="Arial" charset="0"/>
            </a:endParaRPr>
          </a:p>
          <a:p>
            <a:pPr marL="228600" indent="-228600" eaLnBrk="1" hangingPunct="1">
              <a:spcBef>
                <a:spcPts val="700"/>
              </a:spcBef>
              <a:buClr>
                <a:schemeClr val="tx2"/>
              </a:buClr>
              <a:buFont typeface="Arial" charset="0"/>
              <a:buNone/>
            </a:pPr>
            <a:endParaRPr lang="ru-RU" altLang="en-US" sz="100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</TotalTime>
  <Pages>0</Pages>
  <Words>419</Words>
  <Characters>0</Characters>
  <Application>Microsoft Office PowerPoint</Application>
  <DocSecurity>0</DocSecurity>
  <PresentationFormat>Экран (16:9)</PresentationFormat>
  <Lines>0</Lines>
  <Paragraphs>144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SimSun</vt:lpstr>
      <vt:lpstr>Calibri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Принь</dc:creator>
  <cp:lastModifiedBy>Наталья</cp:lastModifiedBy>
  <cp:revision>583</cp:revision>
  <dcterms:created xsi:type="dcterms:W3CDTF">2018-06-08T07:51:00Z</dcterms:created>
  <dcterms:modified xsi:type="dcterms:W3CDTF">2018-09-10T13:21:48Z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1049-9.1.0.5247</vt:lpwstr>
  </property>
</Properties>
</file>